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media12.mp4" ContentType="video/mp4"/>
  <Override PartName="/ppt/media/image11.gif" ContentType="image/gif"/>
  <Override PartName="/ppt/media/image5.png" ContentType="image/png"/>
  <Override PartName="/ppt/media/image10.png" ContentType="image/png"/>
  <Override PartName="/ppt/media/image1.png" ContentType="image/png"/>
  <Override PartName="/ppt/media/media14.mp4" ContentType="video/mp4"/>
  <Override PartName="/ppt/media/image8.png" ContentType="image/png"/>
  <Override PartName="/ppt/media/image17.png" ContentType="image/png"/>
  <Override PartName="/ppt/media/image20.jpeg" ContentType="image/jpeg"/>
  <Override PartName="/ppt/media/image19.png" ContentType="image/png"/>
  <Override PartName="/ppt/media/image2.png" ContentType="image/png"/>
  <Override PartName="/ppt/media/image15.png" ContentType="image/png"/>
  <Override PartName="/ppt/media/image9.jpeg" ContentType="image/jpeg"/>
  <Override PartName="/ppt/media/image13.png" ContentType="image/png"/>
  <Override PartName="/ppt/media/image4.png" ContentType="image/png"/>
  <Override PartName="/ppt/media/media16.mp4" ContentType="video/mp4"/>
  <Override PartName="/ppt/media/image3.png" ContentType="image/png"/>
  <Override PartName="/ppt/media/hdphoto1.wdp" ContentType="image/vnd.ms-photo"/>
  <Override PartName="/ppt/media/image18.png" ContentType="image/png"/>
  <Override PartName="/ppt/media/image6.gif" ContentType="image/gif"/>
  <Override PartName="/ppt/media/image7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2188825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00ff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fbdf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0d850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ec3323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fafd59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4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5"/>
          <c:order val="5"/>
          <c:tx>
            <c:strRef>
              <c:f>label 5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f97c15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5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gapWidth val="219"/>
        <c:overlap val="-27"/>
        <c:axId val="18019035"/>
        <c:axId val="59169075"/>
      </c:barChart>
      <c:catAx>
        <c:axId val="1801903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ffffff"/>
                </a:solidFill>
                <a:latin typeface="Arial"/>
              </a:defRPr>
            </a:pPr>
          </a:p>
        </c:txPr>
        <c:crossAx val="59169075"/>
        <c:crosses val="autoZero"/>
        <c:auto val="1"/>
        <c:lblAlgn val="ctr"/>
        <c:lblOffset val="100"/>
        <c:noMultiLvlLbl val="0"/>
      </c:catAx>
      <c:valAx>
        <c:axId val="59169075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ffffff"/>
                </a:solidFill>
                <a:latin typeface="Arial"/>
              </a:defRPr>
            </a:pPr>
          </a:p>
        </c:txPr>
        <c:crossAx val="18019035"/>
        <c:crosses val="autoZero"/>
        <c:crossBetween val="between"/>
      </c:valAx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00ff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ff00ff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70fbdf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solidFill>
                <a:srgbClr val="90d850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3"/>
            <c:spPr>
              <a:solidFill>
                <a:srgbClr val="ec3323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1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2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dLbl>
              <c:idx val="3"/>
              <c:txPr>
                <a:bodyPr wrap="square"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ffffff"/>
              </a:solidFill>
              <a:latin typeface="Arial"/>
            </a:defRPr>
          </a:pPr>
        </a:p>
      </c:txPr>
    </c:legend>
    <c:plotVisOnly val="1"/>
    <c:dispBlanksAs val="gap"/>
  </c:chart>
  <c:spPr>
    <a:noFill/>
    <a:ln w="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85AF481-C77E-4A30-996B-900B6040288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536C51-2685-4581-86C9-4C9450D52181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861038-E563-408D-89CD-50BF256E9658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/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/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/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z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r!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4F2B54-787B-4EF3-A9BB-87691DE22E0C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AA26EC-9A29-4CB4-804E-B6B43AA7EA43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4863A4-B74A-489D-9E16-F7163C39E171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A665F1-8D70-46B6-96C0-D1AF18B1DA0A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653B33-3FB0-4122-8049-32CE9C2C4DBE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4A7FCA-E5FC-4D8F-9E23-888E51797306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 Regular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14BD0B-BE46-4F10-9518-6F5370FCD94A}" type="slidenum">
              <a:rPr b="0" lang="en-US" sz="1200" spc="-1" strike="noStrike">
                <a:solidFill>
                  <a:srgbClr val="000000"/>
                </a:solidFill>
                <a:latin typeface="Arial Regular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sse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sse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sse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the title 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4"/>
          <p:cNvSpPr/>
          <p:nvPr/>
        </p:nvSpPr>
        <p:spPr>
          <a:xfrm>
            <a:off x="1576800" y="2094120"/>
            <a:ext cx="3966480" cy="411840"/>
          </a:xfrm>
          <a:prstGeom prst="rect">
            <a:avLst/>
          </a:prstGeom>
          <a:solidFill>
            <a:schemeClr val="accent2"/>
          </a:solidFill>
          <a:ln cap="rnd" w="50800">
            <a:solidFill>
              <a:srgbClr val="70fbd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182880" tIns="57600" bIns="14904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defTabSz="457200">
              <a:lnSpc>
                <a:spcPct val="100000"/>
              </a:lnSpc>
            </a:pPr>
            <a:r>
              <a:rPr b="0" lang="en-US" sz="1350" spc="-1" strike="noStrike">
                <a:solidFill>
                  <a:schemeClr val="dk1"/>
                </a:solidFill>
                <a:latin typeface="Arial Regular"/>
              </a:rPr>
              <a:t>Definition: Goes Here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5"/>
          <p:cNvSpPr/>
          <p:nvPr/>
        </p:nvSpPr>
        <p:spPr>
          <a:xfrm>
            <a:off x="1576800" y="2750040"/>
            <a:ext cx="3966480" cy="605520"/>
          </a:xfrm>
          <a:prstGeom prst="rect">
            <a:avLst/>
          </a:prstGeom>
          <a:solidFill>
            <a:schemeClr val="bg1"/>
          </a:solidFill>
          <a:ln cap="rnd"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182880" tIns="91440" bIns="18288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algn="ctr" defTabSz="457200">
              <a:lnSpc>
                <a:spcPct val="100000"/>
              </a:lnSpc>
            </a:pPr>
            <a:endParaRPr b="0" lang="en-US" sz="11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TextBox 6"/>
          <p:cNvSpPr/>
          <p:nvPr/>
        </p:nvSpPr>
        <p:spPr>
          <a:xfrm>
            <a:off x="1576800" y="3528000"/>
            <a:ext cx="3966480" cy="605520"/>
          </a:xfrm>
          <a:prstGeom prst="rect">
            <a:avLst/>
          </a:prstGeom>
          <a:solidFill>
            <a:schemeClr val="bg1"/>
          </a:solidFill>
          <a:ln cap="rnd" w="25400">
            <a:solidFill>
              <a:srgbClr val="ec332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182880" tIns="91440" bIns="18288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algn="ctr" defTabSz="457200">
              <a:lnSpc>
                <a:spcPct val="100000"/>
              </a:lnSpc>
            </a:pPr>
            <a:endParaRPr b="0" lang="en-US" sz="11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TextBox 8"/>
          <p:cNvSpPr/>
          <p:nvPr/>
        </p:nvSpPr>
        <p:spPr>
          <a:xfrm>
            <a:off x="1576800" y="4302360"/>
            <a:ext cx="3966480" cy="605520"/>
          </a:xfrm>
          <a:prstGeom prst="rect">
            <a:avLst/>
          </a:prstGeom>
          <a:solidFill>
            <a:schemeClr val="bg1"/>
          </a:solidFill>
          <a:ln cap="rnd" w="25400">
            <a:solidFill>
              <a:srgbClr val="f97c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182880" tIns="91440" bIns="18288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algn="ctr" defTabSz="457200">
              <a:lnSpc>
                <a:spcPct val="100000"/>
              </a:lnSpc>
            </a:pPr>
            <a:endParaRPr b="0" lang="en-US" sz="11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TextBox 9"/>
          <p:cNvSpPr/>
          <p:nvPr/>
        </p:nvSpPr>
        <p:spPr>
          <a:xfrm>
            <a:off x="1576800" y="5084280"/>
            <a:ext cx="3966480" cy="411840"/>
          </a:xfrm>
          <a:prstGeom prst="rect">
            <a:avLst/>
          </a:prstGeom>
          <a:solidFill>
            <a:schemeClr val="accent1"/>
          </a:solidFill>
          <a:ln cap="rnd" w="25400">
            <a:solidFill>
              <a:srgbClr val="ff00ff"/>
            </a:solidFill>
            <a:round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103320" bIns="10332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defTabSz="457200">
              <a:lnSpc>
                <a:spcPct val="100000"/>
              </a:lnSpc>
            </a:pPr>
            <a:r>
              <a:rPr b="0" lang="en-US" sz="1350" spc="-1" strike="noStrike">
                <a:solidFill>
                  <a:schemeClr val="lt1"/>
                </a:solidFill>
                <a:latin typeface="Arial Regular"/>
              </a:rPr>
              <a:t>On screen instructions go here</a:t>
            </a:r>
            <a:endParaRPr b="0" lang="en-US" sz="135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Box 10"/>
          <p:cNvSpPr/>
          <p:nvPr/>
        </p:nvSpPr>
        <p:spPr>
          <a:xfrm>
            <a:off x="6679440" y="3267360"/>
            <a:ext cx="3173760" cy="77652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82880" tIns="182880" bIns="18288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defTabSz="457200">
              <a:lnSpc>
                <a:spcPct val="100000"/>
              </a:lnSpc>
            </a:pPr>
            <a:r>
              <a:rPr b="1" lang="en-US" sz="1350" spc="-1" strike="noStrike">
                <a:solidFill>
                  <a:schemeClr val="dk1"/>
                </a:solidFill>
                <a:latin typeface="Arial Regular"/>
              </a:rPr>
              <a:t>Use for quotes or small pieces of content that aren’t voiced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11"/>
          <p:cNvSpPr/>
          <p:nvPr/>
        </p:nvSpPr>
        <p:spPr>
          <a:xfrm>
            <a:off x="6679440" y="2163240"/>
            <a:ext cx="3173760" cy="411840"/>
          </a:xfrm>
          <a:prstGeom prst="rect">
            <a:avLst/>
          </a:prstGeom>
          <a:solidFill>
            <a:schemeClr val="accent2"/>
          </a:solidFill>
          <a:ln w="5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182880" tIns="103320" bIns="103320" anchor="t">
            <a:spAutoFit/>
            <a:scene3d>
              <a:camera prst="orthographicFront"/>
              <a:lightRig dir="t" rig="threePt"/>
            </a:scene3d>
            <a:sp3d>
              <a:bevelT w="0"/>
            </a:sp3d>
          </a:bodyPr>
          <a:p>
            <a:pPr algn="ctr" defTabSz="457200">
              <a:lnSpc>
                <a:spcPct val="100000"/>
              </a:lnSpc>
            </a:pPr>
            <a:r>
              <a:rPr b="0" lang="en-US" sz="1350" spc="-1" strike="noStrike">
                <a:solidFill>
                  <a:schemeClr val="dk1"/>
                </a:solidFill>
                <a:latin typeface="Arial Regular"/>
              </a:rPr>
              <a:t>This is a heading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6" name="Group 12"/>
          <p:cNvGrpSpPr/>
          <p:nvPr/>
        </p:nvGrpSpPr>
        <p:grpSpPr>
          <a:xfrm>
            <a:off x="7029360" y="4503960"/>
            <a:ext cx="2473200" cy="1161000"/>
            <a:chOff x="7029360" y="4503960"/>
            <a:chExt cx="2473200" cy="1161000"/>
          </a:xfrm>
        </p:grpSpPr>
        <p:grpSp>
          <p:nvGrpSpPr>
            <p:cNvPr id="97" name="Group 13"/>
            <p:cNvGrpSpPr/>
            <p:nvPr/>
          </p:nvGrpSpPr>
          <p:grpSpPr>
            <a:xfrm>
              <a:off x="7029360" y="4503960"/>
              <a:ext cx="2473200" cy="1161000"/>
              <a:chOff x="7029360" y="4503960"/>
              <a:chExt cx="2473200" cy="1161000"/>
            </a:xfrm>
          </p:grpSpPr>
          <p:sp>
            <p:nvSpPr>
              <p:cNvPr id="98" name="Rectangle 15"/>
              <p:cNvSpPr/>
              <p:nvPr/>
            </p:nvSpPr>
            <p:spPr>
              <a:xfrm>
                <a:off x="7029360" y="4503960"/>
                <a:ext cx="2473200" cy="88956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ff00ff"/>
                </a:solidFill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685800" rIns="90000" tIns="45000" bIns="45000" anchor="ctr">
                <a:noAutofit/>
              </a:bodyPr>
              <a:p>
                <a:pPr defTabSz="457200">
                  <a:lnSpc>
                    <a:spcPct val="100000"/>
                  </a:lnSpc>
                </a:pPr>
                <a:r>
                  <a:rPr b="0" lang="en-US" sz="1350" spc="-1" strike="noStrike">
                    <a:solidFill>
                      <a:schemeClr val="lt1"/>
                    </a:solidFill>
                    <a:latin typeface="Arial Regular"/>
                  </a:rPr>
                  <a:t>Use for quotes or small pieces of content that aren’t voiced</a:t>
                </a:r>
                <a:endParaRPr b="0" lang="en-US" sz="1350" spc="-1" strike="noStrike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9" name="Isosceles Triangle 14"/>
              <p:cNvSpPr/>
              <p:nvPr/>
            </p:nvSpPr>
            <p:spPr>
              <a:xfrm rot="10800000">
                <a:off x="7973640" y="5380920"/>
                <a:ext cx="588240" cy="28404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solidFill>
                  <a:srgbClr val="ff00f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en-US" sz="1350" spc="-1" strike="noStrike">
                  <a:solidFill>
                    <a:schemeClr val="lt1"/>
                  </a:solidFill>
                  <a:latin typeface="Arial"/>
                </a:endParaRPr>
              </a:p>
            </p:txBody>
          </p:sp>
        </p:grpSp>
        <p:pic>
          <p:nvPicPr>
            <p:cNvPr id="100" name="Picture 1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amount="50000" bright="-40000" contrast="-40000" sat="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125840" y="4701240"/>
              <a:ext cx="523080" cy="5230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4"/>
          <p:cNvGrpSpPr/>
          <p:nvPr/>
        </p:nvGrpSpPr>
        <p:grpSpPr>
          <a:xfrm>
            <a:off x="2561400" y="2307240"/>
            <a:ext cx="1741320" cy="419400"/>
            <a:chOff x="2561400" y="2307240"/>
            <a:chExt cx="1741320" cy="419400"/>
          </a:xfrm>
        </p:grpSpPr>
        <p:sp>
          <p:nvSpPr>
            <p:cNvPr id="102" name="Rectangle 5"/>
            <p:cNvSpPr/>
            <p:nvPr/>
          </p:nvSpPr>
          <p:spPr>
            <a:xfrm>
              <a:off x="2561400" y="2307240"/>
              <a:ext cx="1741320" cy="28044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afd59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rmAutofit fontScale="87222"/>
            </a:bodyPr>
            <a:p>
              <a:pPr algn="ctr" defTabSz="457200">
                <a:lnSpc>
                  <a:spcPct val="100000"/>
                </a:lnSpc>
              </a:pPr>
              <a:r>
                <a:rPr b="0" lang="en-US" sz="1400" spc="-1" strike="noStrike">
                  <a:solidFill>
                    <a:schemeClr val="dk1"/>
                  </a:solidFill>
                  <a:latin typeface="Arial Regular"/>
                </a:rPr>
                <a:t>This is a small callout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Isosceles Triangle 43"/>
            <p:cNvSpPr/>
            <p:nvPr/>
          </p:nvSpPr>
          <p:spPr>
            <a:xfrm rot="10800000">
              <a:off x="3293640" y="2572920"/>
              <a:ext cx="280080" cy="15372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solidFill>
                <a:srgbClr val="fafd5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32760" bIns="3276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35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grpSp>
        <p:nvGrpSpPr>
          <p:cNvPr id="104" name="Group 8"/>
          <p:cNvGrpSpPr/>
          <p:nvPr/>
        </p:nvGrpSpPr>
        <p:grpSpPr>
          <a:xfrm>
            <a:off x="1347480" y="3251160"/>
            <a:ext cx="3887640" cy="598320"/>
            <a:chOff x="1347480" y="3251160"/>
            <a:chExt cx="3887640" cy="598320"/>
          </a:xfrm>
        </p:grpSpPr>
        <p:sp>
          <p:nvSpPr>
            <p:cNvPr id="105" name="Freeform 9"/>
            <p:cNvSpPr/>
            <p:nvPr/>
          </p:nvSpPr>
          <p:spPr>
            <a:xfrm>
              <a:off x="1347480" y="3252240"/>
              <a:ext cx="1495800" cy="597240"/>
            </a:xfrm>
            <a:custGeom>
              <a:avLst/>
              <a:gdLst>
                <a:gd name="textAreaLeft" fmla="*/ 0 w 1495800"/>
                <a:gd name="textAreaRight" fmla="*/ 1497240 w 1495800"/>
                <a:gd name="textAreaTop" fmla="*/ 0 h 597240"/>
                <a:gd name="textAreaBottom" fmla="*/ 599040 h 597240"/>
              </a:gdLst>
              <a:ahLst/>
              <a:rect l="textAreaLeft" t="textAreaTop" r="textAreaRight" b="textAreaBottom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74520" rIns="133200" tIns="37440" bIns="374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chemeClr val="lt1"/>
                  </a:solidFill>
                  <a:latin typeface="Arial Regular"/>
                </a:rPr>
                <a:t>Item 1</a:t>
              </a: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" name="Freeform 10"/>
            <p:cNvSpPr/>
            <p:nvPr/>
          </p:nvSpPr>
          <p:spPr>
            <a:xfrm>
              <a:off x="2547000" y="3251160"/>
              <a:ext cx="1495800" cy="597240"/>
            </a:xfrm>
            <a:custGeom>
              <a:avLst/>
              <a:gdLst>
                <a:gd name="textAreaLeft" fmla="*/ 0 w 1495800"/>
                <a:gd name="textAreaRight" fmla="*/ 1497240 w 1495800"/>
                <a:gd name="textAreaTop" fmla="*/ 0 h 597240"/>
                <a:gd name="textAreaBottom" fmla="*/ 599040 h 597240"/>
              </a:gdLst>
              <a:ahLst/>
              <a:rect l="textAreaLeft" t="textAreaTop" r="textAreaRight" b="textAreaBottom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/>
          </p:style>
          <p:txBody>
            <a:bodyPr numCol="1" spcCol="1440" lIns="285120" rIns="247680" tIns="37440" bIns="374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chemeClr val="lt1"/>
                  </a:solidFill>
                  <a:latin typeface="Arial Regular"/>
                </a:rPr>
                <a:t>Item 2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Freeform 11"/>
            <p:cNvSpPr/>
            <p:nvPr/>
          </p:nvSpPr>
          <p:spPr>
            <a:xfrm>
              <a:off x="3739320" y="3251160"/>
              <a:ext cx="1495800" cy="597240"/>
            </a:xfrm>
            <a:custGeom>
              <a:avLst/>
              <a:gdLst>
                <a:gd name="textAreaLeft" fmla="*/ 0 w 1495800"/>
                <a:gd name="textAreaRight" fmla="*/ 1497240 w 1495800"/>
                <a:gd name="textAreaTop" fmla="*/ 0 h 597240"/>
                <a:gd name="textAreaBottom" fmla="*/ 599040 h 597240"/>
              </a:gdLst>
              <a:ahLst/>
              <a:rect l="textAreaLeft" t="textAreaTop" r="textAreaRight" b="textAreaBottom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/>
          </p:style>
          <p:txBody>
            <a:bodyPr numCol="1" spcCol="1440" lIns="285120" rIns="247680" tIns="37440" bIns="37440" anchor="ctr">
              <a:noAutofit/>
            </a:bodyPr>
            <a:p>
              <a:pPr algn="ctr" defTabSz="622440">
                <a:lnSpc>
                  <a:spcPct val="90000"/>
                </a:lnSpc>
                <a:spcAft>
                  <a:spcPts val="490"/>
                </a:spcAft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chemeClr val="lt1"/>
                  </a:solidFill>
                  <a:latin typeface="Arial Regular"/>
                </a:rPr>
                <a:t>Item 3</a:t>
              </a: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8" name="Rounded Rectangle 12"/>
          <p:cNvSpPr/>
          <p:nvPr/>
        </p:nvSpPr>
        <p:spPr>
          <a:xfrm>
            <a:off x="2164320" y="4168800"/>
            <a:ext cx="2757960" cy="501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9" name="Rounded Rectangle 54"/>
          <p:cNvSpPr/>
          <p:nvPr/>
        </p:nvSpPr>
        <p:spPr>
          <a:xfrm>
            <a:off x="2164320" y="4815000"/>
            <a:ext cx="2757960" cy="501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0" name="Rounded Rectangle 57"/>
          <p:cNvSpPr/>
          <p:nvPr/>
        </p:nvSpPr>
        <p:spPr>
          <a:xfrm>
            <a:off x="2164320" y="5461200"/>
            <a:ext cx="2757960" cy="501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grpSp>
        <p:nvGrpSpPr>
          <p:cNvPr id="111" name="Group 1"/>
          <p:cNvGrpSpPr/>
          <p:nvPr/>
        </p:nvGrpSpPr>
        <p:grpSpPr>
          <a:xfrm>
            <a:off x="5720400" y="2252160"/>
            <a:ext cx="447480" cy="447480"/>
            <a:chOff x="5720400" y="2252160"/>
            <a:chExt cx="447480" cy="447480"/>
          </a:xfrm>
        </p:grpSpPr>
        <p:sp>
          <p:nvSpPr>
            <p:cNvPr id="112" name="Diamond 16"/>
            <p:cNvSpPr/>
            <p:nvPr/>
          </p:nvSpPr>
          <p:spPr>
            <a:xfrm>
              <a:off x="5720400" y="2252160"/>
              <a:ext cx="447480" cy="44748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rgbClr val="f97c1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35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113" name="TextBox 17"/>
            <p:cNvSpPr/>
            <p:nvPr/>
          </p:nvSpPr>
          <p:spPr>
            <a:xfrm>
              <a:off x="5751000" y="2296440"/>
              <a:ext cx="3859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457200">
                <a:lnSpc>
                  <a:spcPct val="100000"/>
                </a:lnSpc>
              </a:pPr>
              <a:r>
                <a:rPr b="0" lang="en-US" sz="2000" spc="-1" strike="noStrike">
                  <a:solidFill>
                    <a:schemeClr val="lt1"/>
                  </a:solidFill>
                  <a:latin typeface="Arial Regular"/>
                </a:rPr>
                <a:t>!</a:t>
              </a:r>
              <a:endParaRPr b="0" lang="en-US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4" name="Oval 18"/>
          <p:cNvSpPr/>
          <p:nvPr/>
        </p:nvSpPr>
        <p:spPr>
          <a:xfrm>
            <a:off x="6568920" y="2258280"/>
            <a:ext cx="446760" cy="454680"/>
          </a:xfrm>
          <a:prstGeom prst="ellipse">
            <a:avLst/>
          </a:prstGeom>
          <a:solidFill>
            <a:schemeClr val="accent1"/>
          </a:solidFill>
          <a:ln>
            <a:solidFill>
              <a:srgbClr val="ff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pc="-1" strike="noStrike">
                <a:solidFill>
                  <a:schemeClr val="lt1"/>
                </a:solidFill>
                <a:latin typeface="Open Sans"/>
                <a:ea typeface="Open Sans"/>
              </a:rPr>
              <a:t>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Rectangle 19"/>
          <p:cNvSpPr/>
          <p:nvPr/>
        </p:nvSpPr>
        <p:spPr>
          <a:xfrm>
            <a:off x="5818320" y="3361680"/>
            <a:ext cx="1695240" cy="377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4200" rIns="342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 Regular"/>
              </a:rPr>
              <a:t>This is a tag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 20"/>
          <p:cNvSpPr/>
          <p:nvPr/>
        </p:nvSpPr>
        <p:spPr>
          <a:xfrm>
            <a:off x="5139720" y="4168800"/>
            <a:ext cx="2757960" cy="50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7" name="Rectangle 21"/>
          <p:cNvSpPr/>
          <p:nvPr/>
        </p:nvSpPr>
        <p:spPr>
          <a:xfrm>
            <a:off x="5130000" y="4815000"/>
            <a:ext cx="2757960" cy="501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8" name="Rectangle 22"/>
          <p:cNvSpPr/>
          <p:nvPr/>
        </p:nvSpPr>
        <p:spPr>
          <a:xfrm>
            <a:off x="5130000" y="5457960"/>
            <a:ext cx="2757960" cy="5014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05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19" name="Straight Arrow Connector 23"/>
          <p:cNvCxnSpPr/>
          <p:nvPr/>
        </p:nvCxnSpPr>
        <p:spPr>
          <a:xfrm>
            <a:off x="7714080" y="2170080"/>
            <a:ext cx="2496960" cy="1800"/>
          </a:xfrm>
          <a:prstGeom prst="straightConnector1">
            <a:avLst/>
          </a:prstGeom>
          <a:ln w="85725">
            <a:solidFill>
              <a:srgbClr val="f97c15"/>
            </a:solidFill>
            <a:round/>
            <a:tailEnd len="med" type="triangle" w="med"/>
          </a:ln>
        </p:spPr>
      </p:cxnSp>
      <p:cxnSp>
        <p:nvCxnSpPr>
          <p:cNvPr id="120" name="Straight Arrow Connector 24"/>
          <p:cNvCxnSpPr/>
          <p:nvPr/>
        </p:nvCxnSpPr>
        <p:spPr>
          <a:xfrm>
            <a:off x="7714080" y="2700720"/>
            <a:ext cx="2496960" cy="1800"/>
          </a:xfrm>
          <a:prstGeom prst="straightConnector1">
            <a:avLst/>
          </a:prstGeom>
          <a:ln w="85725">
            <a:solidFill>
              <a:srgbClr val="ec3323"/>
            </a:solidFill>
            <a:round/>
            <a:tailEnd len="med" type="triangle" w="med"/>
          </a:ln>
        </p:spPr>
      </p:cxnSp>
      <p:sp>
        <p:nvSpPr>
          <p:cNvPr id="121" name="Rectangle 25"/>
          <p:cNvSpPr/>
          <p:nvPr/>
        </p:nvSpPr>
        <p:spPr>
          <a:xfrm>
            <a:off x="8278920" y="3363840"/>
            <a:ext cx="1695240" cy="37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4200" rIns="342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 Regular"/>
              </a:rPr>
              <a:t>This is a tag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Placeholder 22"/>
          <p:cNvSpPr/>
          <p:nvPr/>
        </p:nvSpPr>
        <p:spPr>
          <a:xfrm>
            <a:off x="8278920" y="4110480"/>
            <a:ext cx="1925280" cy="180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chemeClr val="lt1"/>
                </a:solidFill>
                <a:latin typeface="Arial Regular"/>
                <a:ea typeface="Open Sans"/>
              </a:rPr>
              <a:t>Use this type of shapes, colors (w/guidance from color palette) and effect to build diagrams, unless content requires something different.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631800" y="5177880"/>
            <a:ext cx="2660400" cy="1218960"/>
            <a:chOff x="631800" y="5177880"/>
            <a:chExt cx="2660400" cy="1218960"/>
          </a:xfrm>
        </p:grpSpPr>
        <p:sp>
          <p:nvSpPr>
            <p:cNvPr id="3" name="Triangle 28"/>
            <p:cNvSpPr/>
            <p:nvPr/>
          </p:nvSpPr>
          <p:spPr>
            <a:xfrm rot="5400000">
              <a:off x="2945160" y="5669640"/>
              <a:ext cx="447120" cy="24696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4" name="TextBox 29"/>
            <p:cNvSpPr/>
            <p:nvPr/>
          </p:nvSpPr>
          <p:spPr>
            <a:xfrm>
              <a:off x="631800" y="5177880"/>
              <a:ext cx="2473920" cy="121896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ctr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lt1"/>
                  </a:solidFill>
                  <a:latin typeface="Arial"/>
                </a:rPr>
                <a:t>Use for definitions, call outs, factoids, on-screen instructions, etc. Box will be reshaped to fit text. </a:t>
              </a: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3779640" y="4768560"/>
            <a:ext cx="3974760" cy="1771560"/>
            <a:chOff x="3779640" y="4768560"/>
            <a:chExt cx="3974760" cy="1771560"/>
          </a:xfrm>
        </p:grpSpPr>
        <p:sp>
          <p:nvSpPr>
            <p:cNvPr id="6" name="TextBox 31"/>
            <p:cNvSpPr/>
            <p:nvPr/>
          </p:nvSpPr>
          <p:spPr>
            <a:xfrm>
              <a:off x="3779640" y="4768560"/>
              <a:ext cx="400680" cy="130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US" sz="8000" spc="-1" strike="noStrike">
                  <a:solidFill>
                    <a:schemeClr val="accent1"/>
                  </a:solidFill>
                  <a:latin typeface="Arial"/>
                </a:rPr>
                <a:t>“</a:t>
              </a:r>
              <a:endParaRPr b="0" lang="en-US" sz="80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TextBox 32"/>
            <p:cNvSpPr/>
            <p:nvPr/>
          </p:nvSpPr>
          <p:spPr>
            <a:xfrm>
              <a:off x="7372440" y="4768560"/>
              <a:ext cx="381960" cy="130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US" sz="8000" spc="-1" strike="noStrike">
                  <a:solidFill>
                    <a:schemeClr val="accent1"/>
                  </a:solidFill>
                  <a:latin typeface="Arial"/>
                </a:rPr>
                <a:t>”</a:t>
              </a:r>
              <a:endParaRPr b="0" lang="en-US" sz="80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Rectangle 33"/>
            <p:cNvSpPr/>
            <p:nvPr/>
          </p:nvSpPr>
          <p:spPr>
            <a:xfrm>
              <a:off x="4338000" y="5078880"/>
              <a:ext cx="2899800" cy="146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chemeClr val="lt1"/>
                  </a:solidFill>
                  <a:latin typeface="Arial"/>
                </a:rPr>
                <a:t>Lorem ipsum dolor sit amet, consectetuer adipiscing elit, sed diam nonummy nibh euismod tincidunt ut.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  <a:p>
              <a:pPr algn="r" defTabSz="4572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</a:rPr>
                <a:t>-This is a quote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9" name="Group 34"/>
          <p:cNvGrpSpPr/>
          <p:nvPr/>
        </p:nvGrpSpPr>
        <p:grpSpPr>
          <a:xfrm>
            <a:off x="599400" y="1972800"/>
            <a:ext cx="2857680" cy="1064520"/>
            <a:chOff x="599400" y="1972800"/>
            <a:chExt cx="2857680" cy="1064520"/>
          </a:xfrm>
        </p:grpSpPr>
        <p:sp>
          <p:nvSpPr>
            <p:cNvPr id="10" name="TextBox 35"/>
            <p:cNvSpPr/>
            <p:nvPr/>
          </p:nvSpPr>
          <p:spPr>
            <a:xfrm>
              <a:off x="599400" y="1972800"/>
              <a:ext cx="2458800" cy="1064520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lt1"/>
                  </a:solidFill>
                  <a:latin typeface="Arial"/>
                </a:rPr>
                <a:t>Use for definitions, call outs, factoids, on-screen instructions, etc.</a:t>
              </a:r>
              <a:endParaRPr b="0" lang="en-US" sz="14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Right Triangle 36"/>
            <p:cNvSpPr/>
            <p:nvPr/>
          </p:nvSpPr>
          <p:spPr>
            <a:xfrm rot="5400000">
              <a:off x="3004560" y="1856880"/>
              <a:ext cx="336600" cy="56808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grpSp>
        <p:nvGrpSpPr>
          <p:cNvPr id="12" name="Group 37"/>
          <p:cNvGrpSpPr/>
          <p:nvPr/>
        </p:nvGrpSpPr>
        <p:grpSpPr>
          <a:xfrm>
            <a:off x="226080" y="3533040"/>
            <a:ext cx="2894760" cy="1223280"/>
            <a:chOff x="226080" y="3533040"/>
            <a:chExt cx="2894760" cy="1223280"/>
          </a:xfrm>
        </p:grpSpPr>
        <p:sp>
          <p:nvSpPr>
            <p:cNvPr id="13" name="Right Triangle 38"/>
            <p:cNvSpPr/>
            <p:nvPr/>
          </p:nvSpPr>
          <p:spPr>
            <a:xfrm rot="16200000">
              <a:off x="341640" y="4303800"/>
              <a:ext cx="336600" cy="56808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14" name="TextBox 39"/>
            <p:cNvSpPr/>
            <p:nvPr/>
          </p:nvSpPr>
          <p:spPr>
            <a:xfrm>
              <a:off x="649080" y="3533040"/>
              <a:ext cx="2471760" cy="1219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82880" rIns="182880" tIns="182880" bIns="182880" anchor="b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lt1"/>
                  </a:solidFill>
                  <a:latin typeface="Arial"/>
                </a:rPr>
                <a:t>Use for definitions, call outs, factoids, on-screen instructions, etc. Box will be reshaped to fit text. 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" name="Group 40"/>
          <p:cNvGrpSpPr/>
          <p:nvPr/>
        </p:nvGrpSpPr>
        <p:grpSpPr>
          <a:xfrm>
            <a:off x="8041680" y="5238360"/>
            <a:ext cx="3793680" cy="1134720"/>
            <a:chOff x="8041680" y="5238360"/>
            <a:chExt cx="3793680" cy="1134720"/>
          </a:xfrm>
        </p:grpSpPr>
        <p:sp>
          <p:nvSpPr>
            <p:cNvPr id="16" name="Round Same Side Corner Rectangle 41"/>
            <p:cNvSpPr/>
            <p:nvPr/>
          </p:nvSpPr>
          <p:spPr>
            <a:xfrm rot="16200000">
              <a:off x="8172360" y="5153040"/>
              <a:ext cx="494280" cy="756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solidFill>
                <a:srgbClr val="70fbd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17" name="TextBox 42"/>
            <p:cNvSpPr/>
            <p:nvPr/>
          </p:nvSpPr>
          <p:spPr>
            <a:xfrm>
              <a:off x="8595360" y="5281920"/>
              <a:ext cx="3240000" cy="1091160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rgbClr val="70fbd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Use for call outs, factoids, on-screen instructions, etc. Box will be reshaped to fit text. Lorem ipsum dolor sit amet, consectetuer adipiscing?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TextBox 43"/>
            <p:cNvSpPr/>
            <p:nvPr/>
          </p:nvSpPr>
          <p:spPr>
            <a:xfrm>
              <a:off x="8125200" y="5238360"/>
              <a:ext cx="428040" cy="57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3200" spc="-1" strike="noStrike">
                  <a:solidFill>
                    <a:schemeClr val="lt1"/>
                  </a:solidFill>
                  <a:latin typeface="Arial"/>
                </a:rPr>
                <a:t>?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9" name="Group 44"/>
          <p:cNvGrpSpPr/>
          <p:nvPr/>
        </p:nvGrpSpPr>
        <p:grpSpPr>
          <a:xfrm>
            <a:off x="8000640" y="1874160"/>
            <a:ext cx="3794040" cy="1134360"/>
            <a:chOff x="8000640" y="1874160"/>
            <a:chExt cx="3794040" cy="1134360"/>
          </a:xfrm>
        </p:grpSpPr>
        <p:sp>
          <p:nvSpPr>
            <p:cNvPr id="20" name="Round Same Side Corner Rectangle 45"/>
            <p:cNvSpPr/>
            <p:nvPr/>
          </p:nvSpPr>
          <p:spPr>
            <a:xfrm rot="16200000">
              <a:off x="8131320" y="1788480"/>
              <a:ext cx="494280" cy="756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solidFill>
                <a:srgbClr val="ff00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21" name="TextBox 46"/>
            <p:cNvSpPr/>
            <p:nvPr/>
          </p:nvSpPr>
          <p:spPr>
            <a:xfrm>
              <a:off x="8554680" y="1917360"/>
              <a:ext cx="3240000" cy="1091160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rgbClr val="ff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Use for call outs, factoids, on-screen instructions, etc. Box will be reshaped to fit text. Lorem ipsum dolor sit amet, consectetuer adipiscing.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" name="TextBox 47"/>
            <p:cNvSpPr/>
            <p:nvPr/>
          </p:nvSpPr>
          <p:spPr>
            <a:xfrm>
              <a:off x="8137800" y="1874160"/>
              <a:ext cx="313920" cy="57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3200" spc="-1" strike="noStrike">
                  <a:solidFill>
                    <a:schemeClr val="lt1"/>
                  </a:solidFill>
                  <a:latin typeface="Arial"/>
                </a:rPr>
                <a:t>!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3" name="Group 48"/>
          <p:cNvGrpSpPr/>
          <p:nvPr/>
        </p:nvGrpSpPr>
        <p:grpSpPr>
          <a:xfrm>
            <a:off x="8607600" y="3510360"/>
            <a:ext cx="3223080" cy="1316160"/>
            <a:chOff x="8607600" y="3510360"/>
            <a:chExt cx="3223080" cy="1316160"/>
          </a:xfrm>
        </p:grpSpPr>
        <p:grpSp>
          <p:nvGrpSpPr>
            <p:cNvPr id="24" name="Group 49"/>
            <p:cNvGrpSpPr/>
            <p:nvPr/>
          </p:nvGrpSpPr>
          <p:grpSpPr>
            <a:xfrm>
              <a:off x="11093760" y="3510360"/>
              <a:ext cx="736920" cy="494280"/>
              <a:chOff x="11093760" y="3510360"/>
              <a:chExt cx="736920" cy="494280"/>
            </a:xfrm>
          </p:grpSpPr>
          <p:sp>
            <p:nvSpPr>
              <p:cNvPr id="25" name="Round Same Side Corner Rectangle 51"/>
              <p:cNvSpPr/>
              <p:nvPr/>
            </p:nvSpPr>
            <p:spPr>
              <a:xfrm rot="5400000">
                <a:off x="11215080" y="3389040"/>
                <a:ext cx="494280" cy="73692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3"/>
              </a:solidFill>
              <a:ln>
                <a:solidFill>
                  <a:srgbClr val="90d8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Arial"/>
                </a:endParaRPr>
              </a:p>
            </p:txBody>
          </p:sp>
          <p:sp>
            <p:nvSpPr>
              <p:cNvPr id="26" name="Right Arrow 52"/>
              <p:cNvSpPr/>
              <p:nvPr/>
            </p:nvSpPr>
            <p:spPr>
              <a:xfrm>
                <a:off x="11378520" y="3618720"/>
                <a:ext cx="354600" cy="277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4572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Arial"/>
                </a:endParaRPr>
              </a:p>
            </p:txBody>
          </p:sp>
        </p:grpSp>
        <p:sp>
          <p:nvSpPr>
            <p:cNvPr id="27" name="TextBox 50"/>
            <p:cNvSpPr/>
            <p:nvPr/>
          </p:nvSpPr>
          <p:spPr>
            <a:xfrm>
              <a:off x="8607600" y="3510360"/>
              <a:ext cx="2673360" cy="1316160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rgbClr val="90d85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Use for call outs, factoids, on-screen instructions, etc. Box will be reshaped to fit text. Lorem ipsum dolor. fad fdaf asdfadfasdfa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8" name="Group 53"/>
          <p:cNvGrpSpPr/>
          <p:nvPr/>
        </p:nvGrpSpPr>
        <p:grpSpPr>
          <a:xfrm>
            <a:off x="3866040" y="1936800"/>
            <a:ext cx="3790440" cy="2261520"/>
            <a:chOff x="3866040" y="1936800"/>
            <a:chExt cx="3790440" cy="2261520"/>
          </a:xfrm>
        </p:grpSpPr>
        <p:sp>
          <p:nvSpPr>
            <p:cNvPr id="29" name="TextBox 54"/>
            <p:cNvSpPr/>
            <p:nvPr/>
          </p:nvSpPr>
          <p:spPr>
            <a:xfrm>
              <a:off x="3885120" y="1951200"/>
              <a:ext cx="3752280" cy="2247120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8640" bIns="91440" anchor="t">
              <a:sp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Use for definitions, call outs, factoids, on-screen instructions, etc. Reshape surrounding box to fit the text box.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Lorem ipsum dolor sit amet, consectetuer adipiscing elit, sed diam nonummy nibh euismod tincidunt ut</a:t>
              </a:r>
              <a:r>
                <a:rPr b="0" i="1" lang="en-US" sz="1400" spc="-1" strike="noStrike">
                  <a:solidFill>
                    <a:schemeClr val="dk1"/>
                  </a:solidFill>
                  <a:latin typeface="Arial"/>
                </a:rPr>
                <a:t>.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Round Same Side Corner Rectangle 55"/>
            <p:cNvSpPr/>
            <p:nvPr/>
          </p:nvSpPr>
          <p:spPr>
            <a:xfrm>
              <a:off x="3866040" y="1936800"/>
              <a:ext cx="3790440" cy="497880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31" name="TextBox 56"/>
            <p:cNvSpPr/>
            <p:nvPr/>
          </p:nvSpPr>
          <p:spPr>
            <a:xfrm>
              <a:off x="3976200" y="1967040"/>
              <a:ext cx="13150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chemeClr val="lt1"/>
                  </a:solidFill>
                  <a:latin typeface="Arial"/>
                </a:rPr>
                <a:t>Heading</a:t>
              </a:r>
              <a:endParaRPr b="0" lang="en-US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57"/>
          <p:cNvGraphicFramePr/>
          <p:nvPr/>
        </p:nvGraphicFramePr>
        <p:xfrm>
          <a:off x="9361080" y="1594080"/>
          <a:ext cx="2493720" cy="245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58"/>
          <p:cNvGraphicFramePr/>
          <p:nvPr/>
        </p:nvGraphicFramePr>
        <p:xfrm>
          <a:off x="9497520" y="4188600"/>
          <a:ext cx="2527920" cy="164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4" name="Group 59"/>
          <p:cNvGrpSpPr/>
          <p:nvPr/>
        </p:nvGrpSpPr>
        <p:grpSpPr>
          <a:xfrm>
            <a:off x="599400" y="5106600"/>
            <a:ext cx="470520" cy="516600"/>
            <a:chOff x="599400" y="5106600"/>
            <a:chExt cx="470520" cy="516600"/>
          </a:xfrm>
        </p:grpSpPr>
        <p:sp>
          <p:nvSpPr>
            <p:cNvPr id="35" name="Oval 60"/>
            <p:cNvSpPr/>
            <p:nvPr/>
          </p:nvSpPr>
          <p:spPr>
            <a:xfrm>
              <a:off x="599400" y="5144400"/>
              <a:ext cx="470520" cy="470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" name="TextBox 61"/>
            <p:cNvSpPr/>
            <p:nvPr/>
          </p:nvSpPr>
          <p:spPr>
            <a:xfrm>
              <a:off x="648360" y="5106600"/>
              <a:ext cx="3762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1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7" name="Group 62"/>
          <p:cNvGrpSpPr/>
          <p:nvPr/>
        </p:nvGrpSpPr>
        <p:grpSpPr>
          <a:xfrm>
            <a:off x="595440" y="3561480"/>
            <a:ext cx="478080" cy="516600"/>
            <a:chOff x="595440" y="3561480"/>
            <a:chExt cx="478080" cy="516600"/>
          </a:xfrm>
        </p:grpSpPr>
        <p:sp>
          <p:nvSpPr>
            <p:cNvPr id="38" name="Extract 63"/>
            <p:cNvSpPr/>
            <p:nvPr/>
          </p:nvSpPr>
          <p:spPr>
            <a:xfrm>
              <a:off x="595440" y="3584880"/>
              <a:ext cx="478080" cy="381960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rgbClr val="fafd5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39" name="TextBox 64"/>
            <p:cNvSpPr/>
            <p:nvPr/>
          </p:nvSpPr>
          <p:spPr>
            <a:xfrm>
              <a:off x="681480" y="3561480"/>
              <a:ext cx="2340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dk1"/>
                  </a:solidFill>
                  <a:latin typeface="Arial"/>
                </a:rPr>
                <a:t>!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0" name="Group 65"/>
          <p:cNvGrpSpPr/>
          <p:nvPr/>
        </p:nvGrpSpPr>
        <p:grpSpPr>
          <a:xfrm>
            <a:off x="599400" y="4357080"/>
            <a:ext cx="470520" cy="516600"/>
            <a:chOff x="599400" y="4357080"/>
            <a:chExt cx="470520" cy="516600"/>
          </a:xfrm>
        </p:grpSpPr>
        <p:sp>
          <p:nvSpPr>
            <p:cNvPr id="41" name="Oval 66"/>
            <p:cNvSpPr/>
            <p:nvPr/>
          </p:nvSpPr>
          <p:spPr>
            <a:xfrm>
              <a:off x="599400" y="4394880"/>
              <a:ext cx="470520" cy="470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TextBox 67"/>
            <p:cNvSpPr/>
            <p:nvPr/>
          </p:nvSpPr>
          <p:spPr>
            <a:xfrm>
              <a:off x="620640" y="4357080"/>
              <a:ext cx="435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A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3" name="Group 68"/>
          <p:cNvGrpSpPr/>
          <p:nvPr/>
        </p:nvGrpSpPr>
        <p:grpSpPr>
          <a:xfrm>
            <a:off x="2751120" y="5106600"/>
            <a:ext cx="470520" cy="516600"/>
            <a:chOff x="2751120" y="5106600"/>
            <a:chExt cx="470520" cy="516600"/>
          </a:xfrm>
        </p:grpSpPr>
        <p:sp>
          <p:nvSpPr>
            <p:cNvPr id="44" name="Oval 69"/>
            <p:cNvSpPr/>
            <p:nvPr/>
          </p:nvSpPr>
          <p:spPr>
            <a:xfrm>
              <a:off x="2751120" y="5147280"/>
              <a:ext cx="470520" cy="470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TextBox 70"/>
            <p:cNvSpPr/>
            <p:nvPr/>
          </p:nvSpPr>
          <p:spPr>
            <a:xfrm>
              <a:off x="2804760" y="5106600"/>
              <a:ext cx="3762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3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6" name="Group 71"/>
          <p:cNvGrpSpPr/>
          <p:nvPr/>
        </p:nvGrpSpPr>
        <p:grpSpPr>
          <a:xfrm>
            <a:off x="2747880" y="4357080"/>
            <a:ext cx="473760" cy="516600"/>
            <a:chOff x="2747880" y="4357080"/>
            <a:chExt cx="473760" cy="516600"/>
          </a:xfrm>
        </p:grpSpPr>
        <p:sp>
          <p:nvSpPr>
            <p:cNvPr id="47" name="Oval 72"/>
            <p:cNvSpPr/>
            <p:nvPr/>
          </p:nvSpPr>
          <p:spPr>
            <a:xfrm>
              <a:off x="2751120" y="4397760"/>
              <a:ext cx="470520" cy="470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TextBox 73"/>
            <p:cNvSpPr/>
            <p:nvPr/>
          </p:nvSpPr>
          <p:spPr>
            <a:xfrm>
              <a:off x="2747880" y="4357080"/>
              <a:ext cx="435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C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9" name="Group 74"/>
          <p:cNvGrpSpPr/>
          <p:nvPr/>
        </p:nvGrpSpPr>
        <p:grpSpPr>
          <a:xfrm>
            <a:off x="2673360" y="3497040"/>
            <a:ext cx="626760" cy="626760"/>
            <a:chOff x="2673360" y="3497040"/>
            <a:chExt cx="626760" cy="626760"/>
          </a:xfrm>
        </p:grpSpPr>
        <p:sp>
          <p:nvSpPr>
            <p:cNvPr id="50" name="Teardrop 75"/>
            <p:cNvSpPr/>
            <p:nvPr/>
          </p:nvSpPr>
          <p:spPr>
            <a:xfrm rot="2725800">
              <a:off x="2764800" y="3588480"/>
              <a:ext cx="443160" cy="443160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51" name="5-Point Star 76"/>
            <p:cNvSpPr/>
            <p:nvPr/>
          </p:nvSpPr>
          <p:spPr>
            <a:xfrm>
              <a:off x="2856600" y="3654720"/>
              <a:ext cx="272880" cy="272880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</p:grpSp>
      <p:grpSp>
        <p:nvGrpSpPr>
          <p:cNvPr id="52" name="Group 77"/>
          <p:cNvGrpSpPr/>
          <p:nvPr/>
        </p:nvGrpSpPr>
        <p:grpSpPr>
          <a:xfrm>
            <a:off x="1635840" y="5106600"/>
            <a:ext cx="470520" cy="516600"/>
            <a:chOff x="1635840" y="5106600"/>
            <a:chExt cx="470520" cy="516600"/>
          </a:xfrm>
        </p:grpSpPr>
        <p:sp>
          <p:nvSpPr>
            <p:cNvPr id="53" name="Oval 78"/>
            <p:cNvSpPr/>
            <p:nvPr/>
          </p:nvSpPr>
          <p:spPr>
            <a:xfrm>
              <a:off x="1635840" y="5151960"/>
              <a:ext cx="470520" cy="470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4" name="TextBox 79"/>
            <p:cNvSpPr/>
            <p:nvPr/>
          </p:nvSpPr>
          <p:spPr>
            <a:xfrm>
              <a:off x="1692720" y="5106600"/>
              <a:ext cx="3762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2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5" name="Group 80"/>
          <p:cNvGrpSpPr/>
          <p:nvPr/>
        </p:nvGrpSpPr>
        <p:grpSpPr>
          <a:xfrm>
            <a:off x="1635840" y="4357080"/>
            <a:ext cx="470520" cy="516600"/>
            <a:chOff x="1635840" y="4357080"/>
            <a:chExt cx="470520" cy="516600"/>
          </a:xfrm>
        </p:grpSpPr>
        <p:sp>
          <p:nvSpPr>
            <p:cNvPr id="56" name="Oval 81"/>
            <p:cNvSpPr/>
            <p:nvPr/>
          </p:nvSpPr>
          <p:spPr>
            <a:xfrm>
              <a:off x="1635840" y="4394880"/>
              <a:ext cx="470520" cy="470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4572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TextBox 82"/>
            <p:cNvSpPr/>
            <p:nvPr/>
          </p:nvSpPr>
          <p:spPr>
            <a:xfrm>
              <a:off x="1649160" y="4357080"/>
              <a:ext cx="4356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B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58" name="Group 83"/>
          <p:cNvGrpSpPr/>
          <p:nvPr/>
        </p:nvGrpSpPr>
        <p:grpSpPr>
          <a:xfrm>
            <a:off x="1593000" y="3533400"/>
            <a:ext cx="555840" cy="555840"/>
            <a:chOff x="1593000" y="3533400"/>
            <a:chExt cx="555840" cy="555840"/>
          </a:xfrm>
        </p:grpSpPr>
        <p:sp>
          <p:nvSpPr>
            <p:cNvPr id="59" name="Diamond 84"/>
            <p:cNvSpPr/>
            <p:nvPr/>
          </p:nvSpPr>
          <p:spPr>
            <a:xfrm>
              <a:off x="1593000" y="3533400"/>
              <a:ext cx="555840" cy="55584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rgbClr val="f97c1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350" spc="-1" strike="noStrike">
                <a:solidFill>
                  <a:schemeClr val="accent4"/>
                </a:solidFill>
                <a:latin typeface="Arial"/>
              </a:endParaRPr>
            </a:p>
          </p:txBody>
        </p:sp>
        <p:sp>
          <p:nvSpPr>
            <p:cNvPr id="60" name="TextBox 85"/>
            <p:cNvSpPr/>
            <p:nvPr/>
          </p:nvSpPr>
          <p:spPr>
            <a:xfrm>
              <a:off x="1710000" y="3546360"/>
              <a:ext cx="234000" cy="516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800" spc="-1" strike="noStrike">
                  <a:solidFill>
                    <a:schemeClr val="lt1"/>
                  </a:solidFill>
                  <a:latin typeface="Arial"/>
                </a:rPr>
                <a:t>!</a:t>
              </a:r>
              <a:endParaRPr b="0" lang="en-US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1" name="TextBox 86"/>
          <p:cNvSpPr/>
          <p:nvPr/>
        </p:nvSpPr>
        <p:spPr>
          <a:xfrm>
            <a:off x="4169160" y="1076760"/>
            <a:ext cx="18288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0000"/>
              </a:solidFill>
              <a:latin typeface="Arial"/>
            </a:endParaRPr>
          </a:p>
        </p:txBody>
      </p:sp>
      <p:grpSp>
        <p:nvGrpSpPr>
          <p:cNvPr id="62" name="Group 87"/>
          <p:cNvGrpSpPr/>
          <p:nvPr/>
        </p:nvGrpSpPr>
        <p:grpSpPr>
          <a:xfrm>
            <a:off x="587160" y="2054520"/>
            <a:ext cx="2154960" cy="530640"/>
            <a:chOff x="587160" y="2054520"/>
            <a:chExt cx="2154960" cy="530640"/>
          </a:xfrm>
        </p:grpSpPr>
        <p:sp>
          <p:nvSpPr>
            <p:cNvPr id="63" name="Triangle 88"/>
            <p:cNvSpPr/>
            <p:nvPr/>
          </p:nvSpPr>
          <p:spPr>
            <a:xfrm rot="10800000">
              <a:off x="1442880" y="2338200"/>
              <a:ext cx="447120" cy="24696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4572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Arial"/>
              </a:endParaRPr>
            </a:p>
          </p:txBody>
        </p:sp>
        <p:sp>
          <p:nvSpPr>
            <p:cNvPr id="64" name="TextBox 89"/>
            <p:cNvSpPr/>
            <p:nvPr/>
          </p:nvSpPr>
          <p:spPr>
            <a:xfrm>
              <a:off x="587160" y="2054520"/>
              <a:ext cx="2154960" cy="3031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chemeClr val="dk1"/>
                  </a:solidFill>
                  <a:latin typeface="Arial"/>
                </a:rPr>
                <a:t>This is a small callout</a:t>
              </a: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5" name="TextBox 90"/>
          <p:cNvSpPr/>
          <p:nvPr/>
        </p:nvSpPr>
        <p:spPr>
          <a:xfrm>
            <a:off x="583560" y="2811960"/>
            <a:ext cx="1406160" cy="3330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Arial"/>
              </a:rPr>
              <a:t>This is a tag</a:t>
            </a:r>
            <a:endParaRPr b="0" lang="en-US" sz="16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6" name="Group 91"/>
          <p:cNvGrpSpPr/>
          <p:nvPr/>
        </p:nvGrpSpPr>
        <p:grpSpPr>
          <a:xfrm>
            <a:off x="3658680" y="2003400"/>
            <a:ext cx="5236920" cy="3752640"/>
            <a:chOff x="3658680" y="2003400"/>
            <a:chExt cx="5236920" cy="3752640"/>
          </a:xfrm>
        </p:grpSpPr>
        <p:grpSp>
          <p:nvGrpSpPr>
            <p:cNvPr id="67" name="Group 92"/>
            <p:cNvGrpSpPr/>
            <p:nvPr/>
          </p:nvGrpSpPr>
          <p:grpSpPr>
            <a:xfrm>
              <a:off x="3658680" y="2003400"/>
              <a:ext cx="5236920" cy="3406320"/>
              <a:chOff x="3658680" y="2003400"/>
              <a:chExt cx="5236920" cy="3406320"/>
            </a:xfrm>
          </p:grpSpPr>
          <p:grpSp>
            <p:nvGrpSpPr>
              <p:cNvPr id="68" name="Group 94"/>
              <p:cNvGrpSpPr/>
              <p:nvPr/>
            </p:nvGrpSpPr>
            <p:grpSpPr>
              <a:xfrm>
                <a:off x="3658680" y="2553480"/>
                <a:ext cx="1548000" cy="1590120"/>
                <a:chOff x="3658680" y="2553480"/>
                <a:chExt cx="1548000" cy="1590120"/>
              </a:xfrm>
            </p:grpSpPr>
            <p:cxnSp>
              <p:nvCxnSpPr>
                <p:cNvPr id="69" name="Straight Connector 107"/>
                <p:cNvCxnSpPr/>
                <p:nvPr/>
              </p:nvCxnSpPr>
              <p:spPr>
                <a:xfrm flipV="1">
                  <a:off x="4383720" y="3133800"/>
                  <a:ext cx="1800" cy="565560"/>
                </a:xfrm>
                <a:prstGeom prst="straightConnector1">
                  <a:avLst/>
                </a:prstGeom>
                <a:ln w="25400">
                  <a:solidFill>
                    <a:srgbClr val="ff00ff"/>
                  </a:solidFill>
                  <a:round/>
                </a:ln>
              </p:spPr>
            </p:cxnSp>
            <p:sp>
              <p:nvSpPr>
                <p:cNvPr id="70" name="Freeform 108"/>
                <p:cNvSpPr/>
                <p:nvPr/>
              </p:nvSpPr>
              <p:spPr>
                <a:xfrm>
                  <a:off x="3773160" y="3630240"/>
                  <a:ext cx="1433520" cy="513360"/>
                </a:xfrm>
                <a:custGeom>
                  <a:avLst/>
                  <a:gdLst>
                    <a:gd name="textAreaLeft" fmla="*/ 0 w 1433520"/>
                    <a:gd name="textAreaRight" fmla="*/ 1434960 w 1433520"/>
                    <a:gd name="textAreaTop" fmla="*/ 0 h 513360"/>
                    <a:gd name="textAreaBottom" fmla="*/ 515160 h 513360"/>
                  </a:gdLst>
                  <a:ahLst/>
                  <a:rect l="textAreaLeft" t="textAreaTop" r="textAreaRight" b="textAreaBottom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ff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 numCol="1" spcCol="1440" lIns="511560" rIns="423360" tIns="87840" bIns="87840" anchor="ctr">
                  <a:normAutofit/>
                </a:bodyPr>
                <a:p>
                  <a:pPr algn="ctr" defTabSz="1467000">
                    <a:lnSpc>
                      <a:spcPct val="90000"/>
                    </a:lnSpc>
                    <a:spcAft>
                      <a:spcPts val="490"/>
                    </a:spcAft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chemeClr val="lt1"/>
                      </a:solidFill>
                      <a:latin typeface="Arial"/>
                    </a:rPr>
                    <a:t>1955</a:t>
                  </a: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1" name="TextBox 109"/>
                <p:cNvSpPr/>
                <p:nvPr/>
              </p:nvSpPr>
              <p:spPr>
                <a:xfrm>
                  <a:off x="3658680" y="2553480"/>
                  <a:ext cx="1479600" cy="9140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rgbClr val="ff00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b">
                  <a:spAutoFit/>
                </a:bodyPr>
                <a:p>
                  <a:pPr algn="ctr" defTabSz="914400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200" spc="-1" strike="noStrike">
                      <a:solidFill>
                        <a:schemeClr val="lt1"/>
                      </a:solidFill>
                      <a:latin typeface="Arial"/>
                    </a:rPr>
                    <a:t>Sed diam nonummy nibh euismod tincidunt ut</a:t>
                  </a:r>
                  <a:r>
                    <a:rPr b="0" i="1" lang="en-US" sz="1200" spc="-1" strike="noStrike">
                      <a:solidFill>
                        <a:schemeClr val="lt1"/>
                      </a:solidFill>
                      <a:latin typeface="Arial"/>
                    </a:rPr>
                    <a:t>.</a:t>
                  </a:r>
                  <a:endParaRPr b="0" lang="en-US" sz="12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72" name="Group 95"/>
              <p:cNvGrpSpPr/>
              <p:nvPr/>
            </p:nvGrpSpPr>
            <p:grpSpPr>
              <a:xfrm>
                <a:off x="6102360" y="2003400"/>
                <a:ext cx="1549440" cy="2139840"/>
                <a:chOff x="6102360" y="2003400"/>
                <a:chExt cx="1549440" cy="2139840"/>
              </a:xfrm>
            </p:grpSpPr>
            <p:cxnSp>
              <p:nvCxnSpPr>
                <p:cNvPr id="73" name="Straight Connector 104"/>
                <p:cNvCxnSpPr/>
                <p:nvPr/>
              </p:nvCxnSpPr>
              <p:spPr>
                <a:xfrm flipV="1">
                  <a:off x="6838920" y="3224520"/>
                  <a:ext cx="1800" cy="565560"/>
                </a:xfrm>
                <a:prstGeom prst="straightConnector1">
                  <a:avLst/>
                </a:prstGeom>
                <a:ln w="25400">
                  <a:solidFill>
                    <a:srgbClr val="90d850"/>
                  </a:solidFill>
                  <a:round/>
                </a:ln>
              </p:spPr>
            </p:cxnSp>
            <p:sp>
              <p:nvSpPr>
                <p:cNvPr id="74" name="Freeform 105"/>
                <p:cNvSpPr/>
                <p:nvPr/>
              </p:nvSpPr>
              <p:spPr>
                <a:xfrm>
                  <a:off x="6218280" y="3629880"/>
                  <a:ext cx="1433520" cy="513360"/>
                </a:xfrm>
                <a:custGeom>
                  <a:avLst/>
                  <a:gdLst>
                    <a:gd name="textAreaLeft" fmla="*/ 0 w 1433520"/>
                    <a:gd name="textAreaRight" fmla="*/ 1434960 w 1433520"/>
                    <a:gd name="textAreaTop" fmla="*/ 0 h 513360"/>
                    <a:gd name="textAreaBottom" fmla="*/ 515160 h 513360"/>
                  </a:gdLst>
                  <a:ahLst/>
                  <a:rect l="textAreaLeft" t="textAreaTop" r="textAreaRight" b="textAreaBottom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 numCol="1" spcCol="1440" lIns="511560" rIns="423360" tIns="91440" bIns="91440" anchor="ctr">
                  <a:normAutofit/>
                </a:bodyPr>
                <a:p>
                  <a:pPr algn="ctr" defTabSz="1467000">
                    <a:lnSpc>
                      <a:spcPct val="90000"/>
                    </a:lnSpc>
                    <a:spcAft>
                      <a:spcPts val="490"/>
                    </a:spcAft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chemeClr val="lt1"/>
                      </a:solidFill>
                      <a:latin typeface="Arial"/>
                    </a:rPr>
                    <a:t>1984</a:t>
                  </a: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75" name="TextBox 106"/>
                <p:cNvSpPr/>
                <p:nvPr/>
              </p:nvSpPr>
              <p:spPr>
                <a:xfrm>
                  <a:off x="6102360" y="2003400"/>
                  <a:ext cx="1476000" cy="1462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rgbClr val="90d85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b">
                  <a:spAutoFit/>
                </a:bodyPr>
                <a:p>
                  <a:pPr defTabSz="914400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200" spc="-1" strike="noStrike">
                      <a:solidFill>
                        <a:schemeClr val="lt1"/>
                      </a:solidFill>
                      <a:latin typeface="Arial"/>
                    </a:rPr>
                    <a:t>Lorem ipsum dolor sit amet, consectetuer adipiscing elit, sed diam nonummy nibh euismod tincidunt ut</a:t>
                  </a:r>
                  <a:r>
                    <a:rPr b="0" i="1" lang="en-US" sz="1200" spc="-1" strike="noStrike">
                      <a:solidFill>
                        <a:schemeClr val="lt1"/>
                      </a:solidFill>
                      <a:latin typeface="Arial"/>
                    </a:rPr>
                    <a:t>.</a:t>
                  </a:r>
                  <a:endParaRPr b="0" lang="en-US" sz="12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76" name="Group 96"/>
              <p:cNvGrpSpPr/>
              <p:nvPr/>
            </p:nvGrpSpPr>
            <p:grpSpPr>
              <a:xfrm>
                <a:off x="4907520" y="3629520"/>
                <a:ext cx="1521720" cy="1780200"/>
                <a:chOff x="4907520" y="3629520"/>
                <a:chExt cx="1521720" cy="1780200"/>
              </a:xfrm>
            </p:grpSpPr>
            <p:sp>
              <p:nvSpPr>
                <p:cNvPr id="77" name="Freeform 101"/>
                <p:cNvSpPr/>
                <p:nvPr/>
              </p:nvSpPr>
              <p:spPr>
                <a:xfrm>
                  <a:off x="4995720" y="3629520"/>
                  <a:ext cx="1433520" cy="513360"/>
                </a:xfrm>
                <a:custGeom>
                  <a:avLst/>
                  <a:gdLst>
                    <a:gd name="textAreaLeft" fmla="*/ 0 w 1433520"/>
                    <a:gd name="textAreaRight" fmla="*/ 1434960 w 1433520"/>
                    <a:gd name="textAreaTop" fmla="*/ 0 h 513360"/>
                    <a:gd name="textAreaBottom" fmla="*/ 515160 h 513360"/>
                  </a:gdLst>
                  <a:ahLst/>
                  <a:rect l="textAreaLeft" t="textAreaTop" r="textAreaRight" b="textAreaBottom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 numCol="1" spcCol="1440" lIns="511560" rIns="423360" tIns="87840" bIns="87840" anchor="ctr">
                  <a:normAutofit/>
                </a:bodyPr>
                <a:p>
                  <a:pPr algn="ctr" defTabSz="1467000">
                    <a:lnSpc>
                      <a:spcPct val="90000"/>
                    </a:lnSpc>
                    <a:spcAft>
                      <a:spcPts val="490"/>
                    </a:spcAft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chemeClr val="lt1"/>
                      </a:solidFill>
                      <a:latin typeface="Arial"/>
                    </a:rPr>
                    <a:t>1972</a:t>
                  </a:r>
                  <a:endParaRPr b="0" lang="en-US" sz="1400" spc="-1" strike="noStrike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cxnSp>
              <p:nvCxnSpPr>
                <p:cNvPr id="78" name="Straight Connector 102"/>
                <p:cNvCxnSpPr/>
                <p:nvPr/>
              </p:nvCxnSpPr>
              <p:spPr>
                <a:xfrm flipV="1">
                  <a:off x="5641200" y="4021920"/>
                  <a:ext cx="3600" cy="415080"/>
                </a:xfrm>
                <a:prstGeom prst="straightConnector1">
                  <a:avLst/>
                </a:prstGeom>
                <a:ln w="25400">
                  <a:solidFill>
                    <a:srgbClr val="70fbdf"/>
                  </a:solidFill>
                  <a:round/>
                </a:ln>
              </p:spPr>
            </p:cxnSp>
            <p:sp>
              <p:nvSpPr>
                <p:cNvPr id="79" name="TextBox 103"/>
                <p:cNvSpPr/>
                <p:nvPr/>
              </p:nvSpPr>
              <p:spPr>
                <a:xfrm>
                  <a:off x="4907520" y="4312800"/>
                  <a:ext cx="1476000" cy="109692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rgbClr val="70fbd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t">
                  <a:spAutoFit/>
                </a:bodyPr>
                <a:p>
                  <a:pPr defTabSz="914400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200" spc="-1" strike="noStrike">
                      <a:solidFill>
                        <a:schemeClr val="lt1"/>
                      </a:solidFill>
                      <a:latin typeface="Arial"/>
                    </a:rPr>
                    <a:t>Amet  consectetuer adipiscing elit, sed diam nonummy nibh euismod.</a:t>
                  </a:r>
                  <a:endParaRPr b="0" lang="en-US" sz="12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80" name="Group 97"/>
              <p:cNvGrpSpPr/>
              <p:nvPr/>
            </p:nvGrpSpPr>
            <p:grpSpPr>
              <a:xfrm>
                <a:off x="7402320" y="3629160"/>
                <a:ext cx="1493280" cy="1414800"/>
                <a:chOff x="7402320" y="3629160"/>
                <a:chExt cx="1493280" cy="1414800"/>
              </a:xfrm>
            </p:grpSpPr>
            <p:cxnSp>
              <p:nvCxnSpPr>
                <p:cNvPr id="81" name="Straight Connector 98"/>
                <p:cNvCxnSpPr/>
                <p:nvPr/>
              </p:nvCxnSpPr>
              <p:spPr>
                <a:xfrm flipV="1">
                  <a:off x="8137080" y="4071240"/>
                  <a:ext cx="3600" cy="415080"/>
                </a:xfrm>
                <a:prstGeom prst="straightConnector1">
                  <a:avLst/>
                </a:prstGeom>
                <a:ln w="25400">
                  <a:solidFill>
                    <a:srgbClr val="ec3323"/>
                  </a:solidFill>
                  <a:round/>
                </a:ln>
              </p:spPr>
            </p:cxnSp>
            <p:sp>
              <p:nvSpPr>
                <p:cNvPr id="82" name="Freeform 99"/>
                <p:cNvSpPr/>
                <p:nvPr/>
              </p:nvSpPr>
              <p:spPr>
                <a:xfrm>
                  <a:off x="7440840" y="3629160"/>
                  <a:ext cx="1454760" cy="513360"/>
                </a:xfrm>
                <a:custGeom>
                  <a:avLst/>
                  <a:gdLst>
                    <a:gd name="textAreaLeft" fmla="*/ 0 w 1454760"/>
                    <a:gd name="textAreaRight" fmla="*/ 1456200 w 1454760"/>
                    <a:gd name="textAreaTop" fmla="*/ 0 h 513360"/>
                    <a:gd name="textAreaBottom" fmla="*/ 515160 h 513360"/>
                  </a:gdLst>
                  <a:ahLst/>
                  <a:rect l="textAreaLeft" t="textAreaTop" r="textAreaRight" b="textAreaBottom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/>
              </p:style>
              <p:txBody>
                <a:bodyPr numCol="1" spcCol="1440" lIns="511560" rIns="423360" tIns="91440" bIns="91440" anchor="ctr">
                  <a:normAutofit/>
                </a:bodyPr>
                <a:p>
                  <a:pPr algn="ctr" defTabSz="1467000">
                    <a:lnSpc>
                      <a:spcPct val="90000"/>
                    </a:lnSpc>
                    <a:spcAft>
                      <a:spcPts val="490"/>
                    </a:spcAft>
                    <a:tabLst>
                      <a:tab algn="l" pos="0"/>
                    </a:tabLst>
                  </a:pPr>
                  <a:r>
                    <a:rPr b="0" lang="en-US" sz="1400" spc="-1" strike="noStrike">
                      <a:solidFill>
                        <a:schemeClr val="lt1"/>
                      </a:solidFill>
                      <a:latin typeface="Arial"/>
                    </a:rPr>
                    <a:t>2004</a:t>
                  </a:r>
                  <a:endParaRPr b="0" lang="en-US" sz="14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TextBox 100"/>
                <p:cNvSpPr/>
                <p:nvPr/>
              </p:nvSpPr>
              <p:spPr>
                <a:xfrm>
                  <a:off x="7402320" y="4312800"/>
                  <a:ext cx="1476000" cy="7311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rgbClr val="ec3323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t">
                  <a:spAutoFit/>
                </a:bodyPr>
                <a:p>
                  <a:pPr defTabSz="914400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200" spc="-1" strike="noStrike">
                      <a:solidFill>
                        <a:schemeClr val="lt1"/>
                      </a:solidFill>
                      <a:latin typeface="Arial"/>
                    </a:rPr>
                    <a:t>Diam nonummy nibh euismod tincidunt ut</a:t>
                  </a:r>
                  <a:r>
                    <a:rPr b="0" i="1" lang="en-US" sz="1200" spc="-1" strike="noStrike">
                      <a:solidFill>
                        <a:schemeClr val="lt1"/>
                      </a:solidFill>
                      <a:latin typeface="Arial"/>
                    </a:rPr>
                    <a:t>.</a:t>
                  </a:r>
                  <a:endParaRPr b="0" lang="en-US" sz="1200" spc="-1" strike="noStrike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84" name="TextBox 93"/>
            <p:cNvSpPr/>
            <p:nvPr/>
          </p:nvSpPr>
          <p:spPr>
            <a:xfrm>
              <a:off x="5038200" y="5361480"/>
              <a:ext cx="24793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457200">
                <a:lnSpc>
                  <a:spcPct val="100000"/>
                </a:lnSpc>
              </a:pPr>
              <a:r>
                <a:rPr b="1" lang="en-US" sz="2000" spc="-1" strike="noStrike">
                  <a:solidFill>
                    <a:schemeClr val="dk1"/>
                  </a:solidFill>
                  <a:latin typeface="Arial"/>
                </a:rPr>
                <a:t>Time Line Example</a:t>
              </a:r>
              <a:endParaRPr b="0" lang="en-US" sz="20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ct8a3D7FvB0" TargetMode="External"/><Relationship Id="rId2" Type="http://schemas.openxmlformats.org/officeDocument/2006/relationships/hyperlink" Target="http://www.museumofplay.org/about/icheg/video-game-history/timeline" TargetMode="External"/><Relationship Id="rId3" Type="http://schemas.openxmlformats.org/officeDocument/2006/relationships/hyperlink" Target="https://www.si.edu/spotlight/the-father-of-the-video-game-the-ralph-baer-prototypes-and-electronic-games/video-game-history" TargetMode="External"/><Relationship Id="rId4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2.mp4"/><Relationship Id="rId2" Type="http://schemas.microsoft.com/office/2007/relationships/media" Target="../media/media12.mp4"/><Relationship Id="rId3" Type="http://schemas.openxmlformats.org/officeDocument/2006/relationships/image" Target="../media/image13.png"/><Relationship Id="rId4" Type="http://schemas.openxmlformats.org/officeDocument/2006/relationships/video" Target="../media/media14.mp4"/><Relationship Id="rId5" Type="http://schemas.microsoft.com/office/2007/relationships/media" Target="../media/media14.mp4"/><Relationship Id="rId6" Type="http://schemas.openxmlformats.org/officeDocument/2006/relationships/image" Target="../media/image15.png"/><Relationship Id="rId7" Type="http://schemas.openxmlformats.org/officeDocument/2006/relationships/video" Target="../media/media16.mp4"/><Relationship Id="rId8" Type="http://schemas.microsoft.com/office/2007/relationships/media" Target="../media/media16.mp4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878400" y="4998960"/>
            <a:ext cx="10429200" cy="45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A Brief Introduction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457200" y="1526760"/>
            <a:ext cx="11201400" cy="79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0555"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H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y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f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,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,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&amp;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6000" spc="86" strike="noStrike">
                <a:solidFill>
                  <a:schemeClr val="lt1"/>
                </a:solidFill>
                <a:latin typeface="Garamond"/>
              </a:rPr>
              <a:t>s</a:t>
            </a:r>
            <a:endParaRPr b="0" lang="en-US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1" name="Picture 10" descr=""/>
          <p:cNvPicPr/>
          <p:nvPr/>
        </p:nvPicPr>
        <p:blipFill>
          <a:blip r:embed="rId1"/>
          <a:stretch/>
        </p:blipFill>
        <p:spPr>
          <a:xfrm>
            <a:off x="4390200" y="2466000"/>
            <a:ext cx="3404880" cy="23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685800" y="1307880"/>
            <a:ext cx="10743120" cy="22053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 fontScale="93333"/>
          </a:bodyPr>
          <a:p>
            <a:pPr marL="128160" indent="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chemeClr val="lt1"/>
                </a:solidFill>
                <a:uFillTx/>
                <a:latin typeface="Garamond"/>
              </a:rPr>
              <a:t>As the cost of assets skyrocketed, set piece designs took hold.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Often simulated 3D space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Focused on scenes to build a narrative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Use new assets sparingly – fewer, and long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468000" y="425880"/>
            <a:ext cx="11250000" cy="6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h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,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,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!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0" name="Picture 6" descr="A picture containing toy, LEGO, wall&#10;&#10;Description automatically generated"/>
          <p:cNvPicPr/>
          <p:nvPr/>
        </p:nvPicPr>
        <p:blipFill>
          <a:blip r:embed="rId1"/>
          <a:stretch/>
        </p:blipFill>
        <p:spPr>
          <a:xfrm>
            <a:off x="649800" y="3638880"/>
            <a:ext cx="3209400" cy="240696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211" name="Picture 8" descr="A picture containing building&#10;&#10;Description automatically generated"/>
          <p:cNvPicPr/>
          <p:nvPr/>
        </p:nvPicPr>
        <p:blipFill>
          <a:blip r:embed="rId2"/>
          <a:srcRect l="4103" t="0" r="13494" b="0"/>
          <a:stretch/>
        </p:blipFill>
        <p:spPr>
          <a:xfrm>
            <a:off x="4489560" y="3638880"/>
            <a:ext cx="3206880" cy="240696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pic>
        <p:nvPicPr>
          <p:cNvPr id="212" name="Picture 10" descr="A picture containing floor, indoor, wall, ground&#10;&#10;Description automatically generated"/>
          <p:cNvPicPr/>
          <p:nvPr/>
        </p:nvPicPr>
        <p:blipFill>
          <a:blip r:embed="rId3"/>
          <a:srcRect l="12525" t="0" r="12525" b="0"/>
          <a:stretch/>
        </p:blipFill>
        <p:spPr>
          <a:xfrm>
            <a:off x="8328960" y="3638880"/>
            <a:ext cx="3206880" cy="2406960"/>
          </a:xfrm>
          <a:prstGeom prst="rect">
            <a:avLst/>
          </a:prstGeom>
          <a:ln w="0">
            <a:solidFill>
              <a:srgbClr val="ffffff"/>
            </a:solidFill>
          </a:ln>
        </p:spPr>
      </p:pic>
      <p:sp>
        <p:nvSpPr>
          <p:cNvPr id="213" name="Rectangle 7"/>
          <p:cNvSpPr/>
          <p:nvPr/>
        </p:nvSpPr>
        <p:spPr>
          <a:xfrm>
            <a:off x="647640" y="6021720"/>
            <a:ext cx="3209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Garamond"/>
              </a:rPr>
              <a:t>Wolfenstein 3D (1992)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Rectangle 9"/>
          <p:cNvSpPr/>
          <p:nvPr/>
        </p:nvSpPr>
        <p:spPr>
          <a:xfrm>
            <a:off x="4487040" y="6021720"/>
            <a:ext cx="3209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Garamond"/>
              </a:rPr>
              <a:t>Doom (1993)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Rectangle 11"/>
          <p:cNvSpPr/>
          <p:nvPr/>
        </p:nvSpPr>
        <p:spPr>
          <a:xfrm>
            <a:off x="8327880" y="6021720"/>
            <a:ext cx="3209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Garamond"/>
              </a:rPr>
              <a:t>Half-Life (1998)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4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9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9" dur="5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ent Placeholder 1"/>
          <p:cNvSpPr/>
          <p:nvPr/>
        </p:nvSpPr>
        <p:spPr>
          <a:xfrm>
            <a:off x="916200" y="2377440"/>
            <a:ext cx="10353240" cy="30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7222"/>
          </a:bodyPr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Holleman, P. </a:t>
            </a:r>
            <a:r>
              <a:rPr b="0" i="1" lang="en-US" sz="2200" spc="-1" strike="noStrike">
                <a:solidFill>
                  <a:schemeClr val="lt1"/>
                </a:solidFill>
                <a:latin typeface="Garamond"/>
              </a:rPr>
              <a:t>The History and Evolution of Videogames </a:t>
            </a:r>
            <a:r>
              <a:rPr b="0" i="1" lang="en-US" sz="2200" spc="-1" strike="noStrike">
                <a:solidFill>
                  <a:schemeClr val="dk1"/>
                </a:solidFill>
                <a:latin typeface="Garamond"/>
              </a:rPr>
              <a:t>Design</a:t>
            </a:r>
            <a:r>
              <a:rPr b="0" lang="en-US" sz="2200" spc="-1" strike="noStrike">
                <a:solidFill>
                  <a:schemeClr val="dk1"/>
                </a:solidFill>
                <a:latin typeface="Garamond"/>
              </a:rPr>
              <a:t>. </a:t>
            </a:r>
            <a:r>
              <a:rPr b="0" lang="en-US" sz="2200" spc="-1" strike="noStrike" u="sng">
                <a:solidFill>
                  <a:srgbClr val="113ea7"/>
                </a:solidFill>
                <a:uFillTx/>
                <a:latin typeface="Garamond"/>
                <a:hlinkClick r:id="rId1"/>
              </a:rPr>
              <a:t>https://www.youtube.com/watch?v=ct8a3D7FvB0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The Strong National Museum of Play. </a:t>
            </a:r>
            <a:r>
              <a:rPr b="0" i="1" lang="en-US" sz="2200" spc="-1" strike="noStrike">
                <a:solidFill>
                  <a:schemeClr val="lt1"/>
                </a:solidFill>
                <a:latin typeface="Garamond"/>
              </a:rPr>
              <a:t>Video Game History Timeline</a:t>
            </a:r>
            <a:r>
              <a:rPr b="0" lang="en-US" sz="2200" spc="-1" strike="noStrike">
                <a:solidFill>
                  <a:schemeClr val="dk1"/>
                </a:solidFill>
                <a:latin typeface="Garamond"/>
              </a:rPr>
              <a:t>. </a:t>
            </a:r>
            <a:r>
              <a:rPr b="0" lang="en-US" sz="2200" spc="-1" strike="noStrike" u="sng">
                <a:solidFill>
                  <a:srgbClr val="113ea7"/>
                </a:solidFill>
                <a:uFillTx/>
                <a:latin typeface="Garamond"/>
                <a:hlinkClick r:id="rId2"/>
              </a:rPr>
              <a:t>http://www.museumofplay.org/about/icheg/video-game-history/timeline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Smithsonian Institution. </a:t>
            </a:r>
            <a:r>
              <a:rPr b="0" i="1" lang="en-US" sz="2200" spc="-1" strike="noStrike">
                <a:solidFill>
                  <a:schemeClr val="lt1"/>
                </a:solidFill>
                <a:latin typeface="Garamond"/>
              </a:rPr>
              <a:t>Video Game History</a:t>
            </a: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. </a:t>
            </a:r>
            <a:r>
              <a:rPr b="0" lang="en-US" sz="2200" spc="-1" strike="noStrike" u="sng">
                <a:solidFill>
                  <a:srgbClr val="113ea7"/>
                </a:solidFill>
                <a:uFillTx/>
                <a:latin typeface="Garamond"/>
                <a:hlinkClick r:id="rId3"/>
              </a:rPr>
              <a:t>https://www.si.edu/spotlight/the-father-of-the-video-game-the-ralph-baer-prototypes-and-electronic-games/video-game-history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Title 2"/>
          <p:cNvSpPr/>
          <p:nvPr/>
        </p:nvSpPr>
        <p:spPr>
          <a:xfrm>
            <a:off x="468000" y="1226880"/>
            <a:ext cx="1125000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188" strike="noStrike">
                <a:solidFill>
                  <a:schemeClr val="lt1"/>
                </a:solidFill>
                <a:latin typeface="Arial"/>
              </a:rPr>
              <a:t>References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685800" y="1783080"/>
            <a:ext cx="10744200" cy="3826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 fontScale="41666"/>
          </a:bodyPr>
          <a:p>
            <a:pPr indent="0" algn="ctr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lt1"/>
                </a:solidFill>
                <a:latin typeface="Garamond"/>
              </a:rPr>
              <a:t>Computer games are the earliest simulations – and they have been around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468000" y="321480"/>
            <a:ext cx="11250000" cy="130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&amp;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br>
              <a:rPr sz="4800"/>
            </a:b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3200" spc="86" strike="noStrike">
                <a:solidFill>
                  <a:schemeClr val="lt1"/>
                </a:solidFill>
                <a:latin typeface="Garamond"/>
              </a:rPr>
              <a:t>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Rectangle: Rounded Corners 13"/>
          <p:cNvSpPr/>
          <p:nvPr/>
        </p:nvSpPr>
        <p:spPr>
          <a:xfrm>
            <a:off x="608760" y="3589200"/>
            <a:ext cx="10968120" cy="263880"/>
          </a:xfrm>
          <a:prstGeom prst="roundRect">
            <a:avLst>
              <a:gd name="adj" fmla="val 50000"/>
            </a:avLst>
          </a:prstGeom>
          <a:solidFill>
            <a:schemeClr val="tx2">
              <a:lumMod val="65000"/>
              <a:lumOff val="35000"/>
            </a:schemeClr>
          </a:solidFill>
          <a:ln>
            <a:solidFill>
              <a:srgbClr val="d9d9d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35" name="Rectangle: Rounded Corners 18"/>
          <p:cNvSpPr/>
          <p:nvPr/>
        </p:nvSpPr>
        <p:spPr>
          <a:xfrm>
            <a:off x="612720" y="2683080"/>
            <a:ext cx="91440" cy="1007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36" name="Rectangle 19"/>
          <p:cNvSpPr/>
          <p:nvPr/>
        </p:nvSpPr>
        <p:spPr>
          <a:xfrm>
            <a:off x="504720" y="2404800"/>
            <a:ext cx="26758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“Modern” Computer (ENIAC)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Rectangle: Rounded Corners 20"/>
          <p:cNvSpPr/>
          <p:nvPr/>
        </p:nvSpPr>
        <p:spPr>
          <a:xfrm>
            <a:off x="2400840" y="3689280"/>
            <a:ext cx="93240" cy="60264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38" name="Rectangle 21"/>
          <p:cNvSpPr/>
          <p:nvPr/>
        </p:nvSpPr>
        <p:spPr>
          <a:xfrm>
            <a:off x="1346760" y="4694040"/>
            <a:ext cx="15253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“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Bertie the Brain”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Rectangle 22"/>
          <p:cNvSpPr/>
          <p:nvPr/>
        </p:nvSpPr>
        <p:spPr>
          <a:xfrm>
            <a:off x="2193840" y="4276080"/>
            <a:ext cx="1019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“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Draughts”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Rectangle 29"/>
          <p:cNvSpPr/>
          <p:nvPr/>
        </p:nvSpPr>
        <p:spPr>
          <a:xfrm>
            <a:off x="969480" y="2827800"/>
            <a:ext cx="30034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Stored-Program (Manchester Baby)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Rectangle 30"/>
          <p:cNvSpPr/>
          <p:nvPr/>
        </p:nvSpPr>
        <p:spPr>
          <a:xfrm>
            <a:off x="3199680" y="2419560"/>
            <a:ext cx="27946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Transistor Computer (CADET)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Rectangle 33"/>
          <p:cNvSpPr/>
          <p:nvPr/>
        </p:nvSpPr>
        <p:spPr>
          <a:xfrm>
            <a:off x="8539560" y="2825280"/>
            <a:ext cx="25768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Microprocessor (Intel 4004)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Rectangle 34"/>
          <p:cNvSpPr/>
          <p:nvPr/>
        </p:nvSpPr>
        <p:spPr>
          <a:xfrm>
            <a:off x="4354920" y="2810520"/>
            <a:ext cx="22435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Minicomputer (PDP-1)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Rectangle 36"/>
          <p:cNvSpPr/>
          <p:nvPr/>
        </p:nvSpPr>
        <p:spPr>
          <a:xfrm>
            <a:off x="3808800" y="4694040"/>
            <a:ext cx="3886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Text Editor (“Expensive Typewriter”, PDP-1)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Rectangle 37"/>
          <p:cNvSpPr/>
          <p:nvPr/>
        </p:nvSpPr>
        <p:spPr>
          <a:xfrm>
            <a:off x="3813480" y="4276080"/>
            <a:ext cx="2445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PDP-1 game (Spacewar!)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Rectangle 49"/>
          <p:cNvSpPr/>
          <p:nvPr/>
        </p:nvSpPr>
        <p:spPr>
          <a:xfrm>
            <a:off x="8310960" y="4276080"/>
            <a:ext cx="28998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Home “Video” Game (Odyssey)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Rectangle: Rounded Corners 50"/>
          <p:cNvSpPr/>
          <p:nvPr/>
        </p:nvSpPr>
        <p:spPr>
          <a:xfrm>
            <a:off x="2030760" y="3702960"/>
            <a:ext cx="91440" cy="100764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8" name="Rectangle 51"/>
          <p:cNvSpPr/>
          <p:nvPr/>
        </p:nvSpPr>
        <p:spPr>
          <a:xfrm rot="16200000">
            <a:off x="525600" y="281736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1946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Rectangle 52"/>
          <p:cNvSpPr/>
          <p:nvPr/>
        </p:nvSpPr>
        <p:spPr>
          <a:xfrm rot="16200000">
            <a:off x="889920" y="320292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1948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Rectangle 53"/>
          <p:cNvSpPr/>
          <p:nvPr/>
        </p:nvSpPr>
        <p:spPr>
          <a:xfrm rot="16200000">
            <a:off x="1633320" y="431568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1950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Rectangle 54"/>
          <p:cNvSpPr/>
          <p:nvPr/>
        </p:nvSpPr>
        <p:spPr>
          <a:xfrm rot="16200000">
            <a:off x="2311560" y="392004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1951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Rectangle 55"/>
          <p:cNvSpPr/>
          <p:nvPr/>
        </p:nvSpPr>
        <p:spPr>
          <a:xfrm rot="16200000">
            <a:off x="3783960" y="281448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1955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Rectangle: Rounded Corners 56"/>
          <p:cNvSpPr/>
          <p:nvPr/>
        </p:nvSpPr>
        <p:spPr>
          <a:xfrm>
            <a:off x="3864240" y="2683080"/>
            <a:ext cx="91440" cy="1007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4" name="Rectangle 62"/>
          <p:cNvSpPr/>
          <p:nvPr/>
        </p:nvSpPr>
        <p:spPr>
          <a:xfrm rot="16200000">
            <a:off x="5657400" y="392436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1961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Rectangle: Rounded Corners 63"/>
          <p:cNvSpPr/>
          <p:nvPr/>
        </p:nvSpPr>
        <p:spPr>
          <a:xfrm>
            <a:off x="6417360" y="3700440"/>
            <a:ext cx="87840" cy="103428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6" name="Rectangle 64"/>
          <p:cNvSpPr/>
          <p:nvPr/>
        </p:nvSpPr>
        <p:spPr>
          <a:xfrm rot="16200000">
            <a:off x="6017400" y="433980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1962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Rectangle: Rounded Corners 65"/>
          <p:cNvSpPr/>
          <p:nvPr/>
        </p:nvSpPr>
        <p:spPr>
          <a:xfrm>
            <a:off x="9702720" y="3084840"/>
            <a:ext cx="93240" cy="602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8" name="Rectangle: Rounded Corners 68"/>
          <p:cNvSpPr/>
          <p:nvPr/>
        </p:nvSpPr>
        <p:spPr>
          <a:xfrm>
            <a:off x="10071000" y="3722040"/>
            <a:ext cx="93240" cy="60264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59" name="Rectangle: Rounded Corners 69"/>
          <p:cNvSpPr/>
          <p:nvPr/>
        </p:nvSpPr>
        <p:spPr>
          <a:xfrm>
            <a:off x="11487600" y="3692160"/>
            <a:ext cx="91440" cy="100764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0" name="Rectangle 70"/>
          <p:cNvSpPr/>
          <p:nvPr/>
        </p:nvSpPr>
        <p:spPr>
          <a:xfrm rot="16200000">
            <a:off x="5274720" y="317844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1960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Rectangle: Rounded Corners 71"/>
          <p:cNvSpPr/>
          <p:nvPr/>
        </p:nvSpPr>
        <p:spPr>
          <a:xfrm>
            <a:off x="11487600" y="2693520"/>
            <a:ext cx="91440" cy="1007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2" name="Rectangle 73"/>
          <p:cNvSpPr/>
          <p:nvPr/>
        </p:nvSpPr>
        <p:spPr>
          <a:xfrm rot="16200000">
            <a:off x="9681120" y="394128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1972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Rectangle 74"/>
          <p:cNvSpPr/>
          <p:nvPr/>
        </p:nvSpPr>
        <p:spPr>
          <a:xfrm rot="16200000">
            <a:off x="9302040" y="321012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1971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Rectangle 75"/>
          <p:cNvSpPr/>
          <p:nvPr/>
        </p:nvSpPr>
        <p:spPr>
          <a:xfrm>
            <a:off x="8120880" y="2413440"/>
            <a:ext cx="3590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home micro-computer w. CRT (Micral C)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Rectangle: Rounded Corners 76"/>
          <p:cNvSpPr/>
          <p:nvPr/>
        </p:nvSpPr>
        <p:spPr>
          <a:xfrm>
            <a:off x="1291680" y="3092400"/>
            <a:ext cx="93240" cy="602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6" name="Rectangle: Rounded Corners 77"/>
          <p:cNvSpPr/>
          <p:nvPr/>
        </p:nvSpPr>
        <p:spPr>
          <a:xfrm>
            <a:off x="5690520" y="3097080"/>
            <a:ext cx="93240" cy="602640"/>
          </a:xfrm>
          <a:prstGeom prst="roundRect">
            <a:avLst>
              <a:gd name="adj" fmla="val 22381"/>
            </a:avLst>
          </a:prstGeom>
          <a:solidFill>
            <a:schemeClr val="accent2">
              <a:lumMod val="50000"/>
            </a:schemeClr>
          </a:solidFill>
          <a:ln>
            <a:solidFill>
              <a:srgbClr val="70fbd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7" name="Rectangle: Rounded Corners 78"/>
          <p:cNvSpPr/>
          <p:nvPr/>
        </p:nvSpPr>
        <p:spPr>
          <a:xfrm>
            <a:off x="6056280" y="3698640"/>
            <a:ext cx="89640" cy="602640"/>
          </a:xfrm>
          <a:prstGeom prst="roundRect">
            <a:avLst>
              <a:gd name="adj" fmla="val 22381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99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8" name="Rectangle 79"/>
          <p:cNvSpPr/>
          <p:nvPr/>
        </p:nvSpPr>
        <p:spPr>
          <a:xfrm>
            <a:off x="7915320" y="4695480"/>
            <a:ext cx="3795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</a:t>
            </a:r>
            <a:r>
              <a:rPr b="0" lang="en-US" sz="1400" spc="-1" strike="noStrike" baseline="30000">
                <a:solidFill>
                  <a:schemeClr val="lt1"/>
                </a:solidFill>
                <a:latin typeface="Arial"/>
              </a:rPr>
              <a:t>st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 Programmable Home Console (Channel F)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Rectangle 81"/>
          <p:cNvSpPr/>
          <p:nvPr/>
        </p:nvSpPr>
        <p:spPr>
          <a:xfrm rot="16200000">
            <a:off x="11077920" y="282060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1976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Rectangle 82"/>
          <p:cNvSpPr/>
          <p:nvPr/>
        </p:nvSpPr>
        <p:spPr>
          <a:xfrm rot="16200000">
            <a:off x="11089800" y="4315680"/>
            <a:ext cx="5763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</a:rPr>
              <a:t>1976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Right Brace 3"/>
          <p:cNvSpPr/>
          <p:nvPr/>
        </p:nvSpPr>
        <p:spPr>
          <a:xfrm rot="5400000">
            <a:off x="10371240" y="4647240"/>
            <a:ext cx="540000" cy="1785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70fbd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2" name="Right Brace 44"/>
          <p:cNvSpPr/>
          <p:nvPr/>
        </p:nvSpPr>
        <p:spPr>
          <a:xfrm rot="5400000">
            <a:off x="2910600" y="3013200"/>
            <a:ext cx="552600" cy="50634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70fbd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3" name="Right Brace 45"/>
          <p:cNvSpPr/>
          <p:nvPr/>
        </p:nvSpPr>
        <p:spPr>
          <a:xfrm rot="5400000">
            <a:off x="7439400" y="3543120"/>
            <a:ext cx="552600" cy="4006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70fbd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4" name="Rectangle 46"/>
          <p:cNvSpPr/>
          <p:nvPr/>
        </p:nvSpPr>
        <p:spPr>
          <a:xfrm>
            <a:off x="2305440" y="5854680"/>
            <a:ext cx="176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Mainframes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Rectangle 47"/>
          <p:cNvSpPr/>
          <p:nvPr/>
        </p:nvSpPr>
        <p:spPr>
          <a:xfrm>
            <a:off x="6522480" y="5854680"/>
            <a:ext cx="2383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Minicomputers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Rectangle 48"/>
          <p:cNvSpPr/>
          <p:nvPr/>
        </p:nvSpPr>
        <p:spPr>
          <a:xfrm>
            <a:off x="9447840" y="5848920"/>
            <a:ext cx="2383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</a:rPr>
              <a:t>Microcomputers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/>
          </p:nvPr>
        </p:nvSpPr>
        <p:spPr>
          <a:xfrm>
            <a:off x="457200" y="1368360"/>
            <a:ext cx="11200320" cy="44233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3200" spc="-1" strike="noStrike" u="sng">
                <a:solidFill>
                  <a:schemeClr val="lt1"/>
                </a:solidFill>
                <a:uFillTx/>
                <a:latin typeface="Garamond"/>
              </a:rPr>
              <a:t>Computer games evolved through development stages.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128160" indent="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Simluation of physical world – (board games / sports)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Simulated fictional environments (1960s)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Arcade &amp; Adventure (1970s)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Composite (1980s)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Set pieces (1990s)</a:t>
            </a:r>
            <a:r>
              <a:rPr b="1" lang="en-US" sz="3200" spc="-1" strike="noStrike">
                <a:solidFill>
                  <a:srgbClr val="00b050"/>
                </a:solidFill>
                <a:latin typeface="Garamond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title"/>
          </p:nvPr>
        </p:nvSpPr>
        <p:spPr>
          <a:xfrm>
            <a:off x="468000" y="559440"/>
            <a:ext cx="112500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v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f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9" name="Picture 8" descr="A picture containing object&#10;&#10;Description automatically generated"/>
          <p:cNvPicPr/>
          <p:nvPr/>
        </p:nvPicPr>
        <p:blipFill>
          <a:blip r:embed="rId1"/>
          <a:stretch/>
        </p:blipFill>
        <p:spPr>
          <a:xfrm>
            <a:off x="6862320" y="3595320"/>
            <a:ext cx="3905280" cy="2196360"/>
          </a:xfrm>
          <a:prstGeom prst="rect">
            <a:avLst/>
          </a:prstGeom>
          <a:ln w="0"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5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/>
          </p:nvPr>
        </p:nvSpPr>
        <p:spPr>
          <a:xfrm>
            <a:off x="549000" y="1682280"/>
            <a:ext cx="11087640" cy="461844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chemeClr val="lt1"/>
                </a:solidFill>
                <a:uFillTx/>
                <a:latin typeface="Garamond"/>
              </a:rPr>
              <a:t>Early arcade systems focused on repeating objectives: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 </a:t>
            </a: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Spacewar!</a:t>
            </a:r>
            <a:r>
              <a:rPr b="0" lang="en-US" sz="2600" spc="-1" strike="noStrike">
                <a:solidFill>
                  <a:schemeClr val="lt1"/>
                </a:solidFill>
                <a:latin typeface="Garamond"/>
              </a:rPr>
              <a:t> – Blow up the rocket; don’t die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 </a:t>
            </a: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Galaxy Game</a:t>
            </a:r>
            <a:r>
              <a:rPr b="0" lang="en-US" sz="2600" spc="-1" strike="noStrike">
                <a:solidFill>
                  <a:schemeClr val="lt1"/>
                </a:solidFill>
                <a:latin typeface="Garamond"/>
              </a:rPr>
              <a:t> – Also blow up the rocket &amp; don’t die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 </a:t>
            </a: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Pong</a:t>
            </a:r>
            <a:r>
              <a:rPr b="0" lang="en-US" sz="2600" spc="-1" strike="noStrike">
                <a:solidFill>
                  <a:schemeClr val="lt1"/>
                </a:solidFill>
                <a:latin typeface="Garamond"/>
              </a:rPr>
              <a:t> – Outscore the other player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 </a:t>
            </a:r>
            <a:r>
              <a:rPr b="1" lang="en-US" sz="2600" spc="-1" strike="noStrike">
                <a:solidFill>
                  <a:srgbClr val="00b050"/>
                </a:solidFill>
                <a:latin typeface="Garamond"/>
              </a:rPr>
              <a:t>Western Gun </a:t>
            </a:r>
            <a:r>
              <a:rPr b="0" lang="en-US" sz="2600" spc="-1" strike="noStrike">
                <a:solidFill>
                  <a:schemeClr val="lt1"/>
                </a:solidFill>
                <a:latin typeface="Garamond"/>
              </a:rPr>
              <a:t>– kill the other player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Tw Cen MT"/>
              <a:buChar char=" 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Later games (e.g. </a:t>
            </a:r>
            <a:r>
              <a:rPr b="1" lang="en-US" sz="2800" spc="-1" strike="noStrike">
                <a:solidFill>
                  <a:srgbClr val="00b050"/>
                </a:solidFill>
                <a:latin typeface="Garamond"/>
              </a:rPr>
              <a:t>Speed Race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) would add growing difficulty.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title"/>
          </p:nvPr>
        </p:nvSpPr>
        <p:spPr>
          <a:xfrm>
            <a:off x="468000" y="559440"/>
            <a:ext cx="112500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h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y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7" dur="500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500"/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ontent Placeholder 4" descr="A close up of text on a white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4415400" y="3483000"/>
            <a:ext cx="3354840" cy="2280960"/>
          </a:xfrm>
          <a:prstGeom prst="rect">
            <a:avLst/>
          </a:prstGeom>
          <a:ln w="0">
            <a:noFill/>
          </a:ln>
        </p:spPr>
      </p:pic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8000" y="361800"/>
            <a:ext cx="11250000" cy="69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h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’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y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Content Placeholder 1"/>
          <p:cNvSpPr/>
          <p:nvPr/>
        </p:nvSpPr>
        <p:spPr>
          <a:xfrm>
            <a:off x="1721160" y="1351080"/>
            <a:ext cx="8239680" cy="20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rmAutofit fontScale="71666"/>
          </a:bodyPr>
          <a:p>
            <a:pPr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tabLst>
                <a:tab algn="l" pos="0"/>
              </a:tabLst>
            </a:pPr>
            <a:r>
              <a:rPr b="0" lang="en-US" sz="3200" spc="-1" strike="noStrike" u="sng">
                <a:solidFill>
                  <a:schemeClr val="lt1"/>
                </a:solidFill>
                <a:uFillTx/>
                <a:latin typeface="Garamond"/>
              </a:rPr>
              <a:t>Tomohiro Nishikado wrote “Space Invaders” (1976).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Difficulty increases by level (closer enemies)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Game speeds up with fewer enemies – originally </a:t>
            </a:r>
            <a:r>
              <a:rPr b="1" i="1" lang="en-US" sz="3200" spc="-1" strike="noStrike">
                <a:solidFill>
                  <a:srgbClr val="00b050"/>
                </a:solidFill>
                <a:latin typeface="Garamond"/>
              </a:rPr>
              <a:t>a bug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110000"/>
              </a:lnSpc>
              <a:spcBef>
                <a:spcPts val="201"/>
              </a:spcBef>
              <a:spcAft>
                <a:spcPts val="1199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 …</a:t>
            </a:r>
            <a:r>
              <a:rPr b="0" lang="en-US" sz="3200" spc="-1" strike="noStrike">
                <a:solidFill>
                  <a:schemeClr val="lt1"/>
                </a:solidFill>
                <a:latin typeface="Garamond"/>
              </a:rPr>
              <a:t>and games were never the same again!</a:t>
            </a:r>
            <a:r>
              <a:rPr b="1" lang="en-US" sz="3200" spc="-1" strike="noStrike">
                <a:solidFill>
                  <a:srgbClr val="00b050"/>
                </a:solidFill>
                <a:latin typeface="Garamond"/>
              </a:rPr>
              <a:t> 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5" name="Picture 7" descr="A screenshot of a cell phone&#10;&#10;Description automatically generated"/>
          <p:cNvPicPr/>
          <p:nvPr/>
        </p:nvPicPr>
        <p:blipFill>
          <a:blip r:embed="rId2"/>
          <a:stretch/>
        </p:blipFill>
        <p:spPr>
          <a:xfrm>
            <a:off x="1060920" y="3483000"/>
            <a:ext cx="2863080" cy="2278800"/>
          </a:xfrm>
          <a:prstGeom prst="rect">
            <a:avLst/>
          </a:prstGeom>
          <a:ln w="0">
            <a:solidFill>
              <a:srgbClr val="00ff00"/>
            </a:solidFill>
          </a:ln>
        </p:spPr>
      </p:pic>
      <p:pic>
        <p:nvPicPr>
          <p:cNvPr id="186" name="Picture 9" descr="A person sitting at a table using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8261640" y="3483000"/>
            <a:ext cx="3034080" cy="2278800"/>
          </a:xfrm>
          <a:prstGeom prst="rect">
            <a:avLst/>
          </a:prstGeom>
          <a:ln w="0">
            <a:noFill/>
          </a:ln>
        </p:spPr>
      </p:pic>
      <p:sp>
        <p:nvSpPr>
          <p:cNvPr id="187" name="Speech Bubble: Rectangle with Corners Rounded 11"/>
          <p:cNvSpPr/>
          <p:nvPr/>
        </p:nvSpPr>
        <p:spPr>
          <a:xfrm>
            <a:off x="8323200" y="3776400"/>
            <a:ext cx="1267920" cy="787320"/>
          </a:xfrm>
          <a:prstGeom prst="wedgeRoundRectCallout">
            <a:avLst>
              <a:gd name="adj1" fmla="val 61824"/>
              <a:gd name="adj2" fmla="val 28764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ja-JP" sz="1800" spc="-1" strike="noStrike">
                <a:solidFill>
                  <a:schemeClr val="lt1"/>
                </a:solidFill>
                <a:latin typeface="Arial"/>
              </a:rPr>
              <a:t>お前はもう死んでいる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Rectangle 12"/>
          <p:cNvSpPr/>
          <p:nvPr/>
        </p:nvSpPr>
        <p:spPr>
          <a:xfrm>
            <a:off x="2150280" y="5893560"/>
            <a:ext cx="788508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600" spc="-1" strike="noStrike">
                <a:solidFill>
                  <a:schemeClr val="lt2"/>
                </a:solidFill>
                <a:latin typeface="Garamond"/>
              </a:rPr>
              <a:t>Some refer to this pattern as "Nishikado Motion".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5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500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1371600" y="1272600"/>
            <a:ext cx="9371520" cy="20419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Tw Cen MT"/>
              <a:buChar char=" "/>
            </a:pPr>
            <a:r>
              <a:rPr b="0" lang="en-US" sz="2400" spc="-1" strike="noStrike" u="sng">
                <a:solidFill>
                  <a:schemeClr val="lt1"/>
                </a:solidFill>
                <a:uFillTx/>
                <a:latin typeface="Garamond"/>
              </a:rPr>
              <a:t>Narrative games arose with </a:t>
            </a:r>
            <a:r>
              <a:rPr b="1" i="1" lang="en-US" sz="2400" spc="-1" strike="noStrike" u="sng">
                <a:solidFill>
                  <a:schemeClr val="lt1"/>
                </a:solidFill>
                <a:uFillTx/>
                <a:latin typeface="Garamond"/>
              </a:rPr>
              <a:t>Colossal Cave Adventure</a:t>
            </a:r>
            <a:r>
              <a:rPr b="0" lang="en-US" sz="2400" spc="-1" strike="noStrike" u="sng">
                <a:solidFill>
                  <a:schemeClr val="lt1"/>
                </a:solidFill>
                <a:uFillTx/>
                <a:latin typeface="Garamond"/>
              </a:rPr>
              <a:t> (1976).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Narration of description in text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Text based commands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Room-based area design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468000" y="459360"/>
            <a:ext cx="11250000" cy="6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v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x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TextBox 5"/>
          <p:cNvSpPr/>
          <p:nvPr/>
        </p:nvSpPr>
        <p:spPr>
          <a:xfrm>
            <a:off x="1172520" y="3065040"/>
            <a:ext cx="9799200" cy="2284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onsolas"/>
              </a:rPr>
              <a:t>YOU ARE STANDING AT THE END OF A ROAD BEFORE A SMALL BRICK BUILDING.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onsolas"/>
              </a:rPr>
              <a:t>AROUND YOU IS A FOREST.  A SMALL STREAM FLOWS OUT OF THE BUILDING AND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onsolas"/>
              </a:rPr>
              <a:t>DOWN A GULLY.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b050"/>
                </a:solidFill>
                <a:latin typeface="Consolas"/>
              </a:rPr>
              <a:t>go south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onsolas"/>
              </a:rPr>
              <a:t>YOU ARE IN A VALLEY IN THE FOREST BESIDE A STREAM TUMBLING ALONG A   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onsolas"/>
              </a:rPr>
              <a:t>ROCKY BED.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Rectangle 1"/>
          <p:cNvSpPr/>
          <p:nvPr/>
        </p:nvSpPr>
        <p:spPr>
          <a:xfrm>
            <a:off x="457200" y="5915160"/>
            <a:ext cx="1139004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600" spc="-1" strike="noStrike">
                <a:solidFill>
                  <a:schemeClr val="lt1"/>
                </a:solidFill>
                <a:latin typeface="Garamond"/>
              </a:rPr>
              <a:t>The first multiplayer online text adventure, MUD, was released in 1978.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4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2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685800" y="1914480"/>
            <a:ext cx="10743120" cy="43822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Tw Cen MT"/>
              <a:buChar char=" "/>
            </a:pPr>
            <a:r>
              <a:rPr b="0" lang="en-US" sz="3200" spc="-1" strike="noStrike" u="sng">
                <a:solidFill>
                  <a:schemeClr val="lt1"/>
                </a:solidFill>
                <a:uFillTx/>
                <a:latin typeface="Garamond"/>
              </a:rPr>
              <a:t>In 1980, Namco released </a:t>
            </a:r>
            <a:r>
              <a:rPr b="1" lang="en-US" sz="3200" spc="-1" strike="noStrike" u="sng">
                <a:solidFill>
                  <a:srgbClr val="ffff00"/>
                </a:solidFill>
                <a:uFillTx/>
                <a:latin typeface="Garamond"/>
              </a:rPr>
              <a:t>Pac-Man</a:t>
            </a:r>
            <a:r>
              <a:rPr b="0" lang="en-US" sz="3200" spc="-1" strike="noStrike" u="sng">
                <a:solidFill>
                  <a:schemeClr val="lt1"/>
                </a:solidFill>
                <a:uFillTx/>
                <a:latin typeface="Garamond"/>
              </a:rPr>
              <a:t> by Toru Iwatani.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First original game mascot character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First power-ups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First cut-scene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Multiple unique characters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Switching between chasing &amp; fleeing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128160" indent="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marL="128160" indent="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Pac-Man also heralded the beginning of a character-driven AI.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468000" y="787680"/>
            <a:ext cx="11250000" cy="6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-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k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,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!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5" name="Picture 4" descr="A close up of a logo&#10;&#10;Description automatically generated"/>
          <p:cNvPicPr/>
          <p:nvPr/>
        </p:nvPicPr>
        <p:blipFill>
          <a:blip r:embed="rId1"/>
          <a:stretch/>
        </p:blipFill>
        <p:spPr>
          <a:xfrm>
            <a:off x="7662240" y="2769840"/>
            <a:ext cx="3425760" cy="2080800"/>
          </a:xfrm>
          <a:prstGeom prst="rect">
            <a:avLst/>
          </a:prstGeom>
          <a:ln w="0"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8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5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8" dur="5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4" descr="A close up of a map&#10;&#10;Description automatically generated"/>
          <p:cNvPicPr/>
          <p:nvPr/>
        </p:nvPicPr>
        <p:blipFill>
          <a:blip r:embed="rId1"/>
          <a:stretch/>
        </p:blipFill>
        <p:spPr>
          <a:xfrm>
            <a:off x="4014360" y="3896280"/>
            <a:ext cx="4158000" cy="259884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/>
          </p:nvPr>
        </p:nvSpPr>
        <p:spPr>
          <a:xfrm>
            <a:off x="685800" y="1497960"/>
            <a:ext cx="10743120" cy="221904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Tw Cen MT"/>
              <a:buChar char=" "/>
            </a:pPr>
            <a:r>
              <a:rPr b="0" lang="en-US" sz="2800" spc="-1" strike="noStrike" u="sng">
                <a:solidFill>
                  <a:schemeClr val="lt1"/>
                </a:solidFill>
                <a:uFillTx/>
                <a:latin typeface="Garamond"/>
              </a:rPr>
              <a:t>King’s Quest (1983) added interactive graphics to adventures.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Character, like “arcade games”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Text commands, like adventure games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Garamond"/>
              </a:rPr>
              <a:t>Rich animations and </a:t>
            </a:r>
            <a:r>
              <a:rPr b="1" lang="en-US" sz="2800" spc="-1" strike="noStrike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</a:rPr>
              <a:t>1</a:t>
            </a:r>
            <a:r>
              <a:rPr b="1" lang="en-US" sz="2800" spc="-1" strike="noStrike">
                <a:solidFill>
                  <a:schemeClr val="accent2">
                    <a:lumMod val="75000"/>
                  </a:schemeClr>
                </a:solidFill>
                <a:latin typeface="Garamond"/>
              </a:rPr>
              <a:t>6</a:t>
            </a:r>
            <a:r>
              <a:rPr b="1" lang="en-US" sz="28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2800" spc="-1" strike="noStrike">
                <a:solidFill>
                  <a:srgbClr val="ff0000"/>
                </a:solidFill>
                <a:latin typeface="Garamond"/>
              </a:rPr>
              <a:t>C</a:t>
            </a:r>
            <a:r>
              <a:rPr b="1" lang="en-US" sz="2800" spc="-1" strike="noStrike">
                <a:solidFill>
                  <a:schemeClr val="accent6">
                    <a:lumMod val="75000"/>
                  </a:schemeClr>
                </a:solidFill>
                <a:latin typeface="Garamond"/>
              </a:rPr>
              <a:t>O</a:t>
            </a:r>
            <a:r>
              <a:rPr b="1" lang="en-US" sz="2800" spc="-1" strike="noStrike">
                <a:solidFill>
                  <a:srgbClr val="ffff00"/>
                </a:solidFill>
                <a:latin typeface="Garamond"/>
              </a:rPr>
              <a:t>L</a:t>
            </a:r>
            <a:r>
              <a:rPr b="1" lang="en-US" sz="2800" spc="-1" strike="noStrike">
                <a:solidFill>
                  <a:srgbClr val="00b050"/>
                </a:solidFill>
                <a:latin typeface="Garamond"/>
              </a:rPr>
              <a:t>O</a:t>
            </a:r>
            <a:r>
              <a:rPr b="1" lang="en-US" sz="2800" spc="-1" strike="noStrike">
                <a:solidFill>
                  <a:srgbClr val="0070c0"/>
                </a:solidFill>
                <a:latin typeface="Garamond"/>
              </a:rPr>
              <a:t>R</a:t>
            </a:r>
            <a:r>
              <a:rPr b="1" lang="en-US" sz="2800" spc="-1" strike="noStrike">
                <a:solidFill>
                  <a:schemeClr val="accent1">
                    <a:lumMod val="75000"/>
                  </a:schemeClr>
                </a:solidFill>
                <a:latin typeface="Garamond"/>
              </a:rPr>
              <a:t>S</a:t>
            </a:r>
            <a:r>
              <a:rPr b="1" lang="en-US" sz="2800" spc="-1" strike="noStrike">
                <a:solidFill>
                  <a:srgbClr val="00b0f0"/>
                </a:solidFill>
                <a:latin typeface="Garamond"/>
              </a:rPr>
              <a:t>!</a:t>
            </a:r>
            <a:r>
              <a:rPr b="1" lang="en-US" sz="2800" spc="-1" strike="noStrike">
                <a:solidFill>
                  <a:srgbClr val="00ff00"/>
                </a:solidFill>
                <a:latin typeface="Garamond"/>
              </a:rPr>
              <a:t>!</a:t>
            </a:r>
            <a:r>
              <a:rPr b="1" lang="en-US" sz="2800" spc="-1" strike="noStrike">
                <a:solidFill>
                  <a:schemeClr val="lt2">
                    <a:lumMod val="65000"/>
                  </a:schemeClr>
                </a:solidFill>
                <a:latin typeface="Garamond"/>
              </a:rPr>
              <a:t>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468000" y="559440"/>
            <a:ext cx="11250000" cy="7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h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l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d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v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n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u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r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0" dur="5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5" dur="5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0" dur="5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457200" y="950760"/>
            <a:ext cx="11200320" cy="22089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200" spc="-1" strike="noStrike" u="sng">
                <a:solidFill>
                  <a:schemeClr val="lt1"/>
                </a:solidFill>
                <a:uFillTx/>
                <a:latin typeface="Garamond"/>
              </a:rPr>
              <a:t>Hardware advances facilitatied more complex composite (mixed genre) games.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Combined multiple types of play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Often facilitated by power-ups that introduce “abilities”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 </a:t>
            </a:r>
            <a:r>
              <a:rPr b="1" i="1" lang="en-US" sz="2200" spc="-1" strike="noStrike">
                <a:solidFill>
                  <a:srgbClr val="00b050"/>
                </a:solidFill>
                <a:latin typeface="Garamond"/>
              </a:rPr>
              <a:t>More fun </a:t>
            </a: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rather than merely </a:t>
            </a:r>
            <a:r>
              <a:rPr b="1" i="1" lang="en-US" sz="2200" spc="-1" strike="noStrike">
                <a:solidFill>
                  <a:schemeClr val="accent2">
                    <a:lumMod val="75000"/>
                  </a:schemeClr>
                </a:solidFill>
                <a:latin typeface="Garamond"/>
              </a:rPr>
              <a:t>more difficult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c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00" spc="-1" strike="noStrike">
                <a:solidFill>
                  <a:schemeClr val="lt1"/>
                </a:solidFill>
                <a:latin typeface="Garamond"/>
              </a:rPr>
              <a:t>Allows richer variation &amp; styles of play as needed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468000" y="244440"/>
            <a:ext cx="11250000" cy="68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C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p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o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i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t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 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G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a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m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e</a:t>
            </a:r>
            <a:r>
              <a:rPr b="1" lang="en-US" sz="4800" spc="86" strike="noStrike">
                <a:solidFill>
                  <a:schemeClr val="lt1"/>
                </a:solidFill>
                <a:latin typeface="Garamond"/>
              </a:rPr>
              <a:t>s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Rectangle 3"/>
          <p:cNvSpPr/>
          <p:nvPr/>
        </p:nvSpPr>
        <p:spPr>
          <a:xfrm>
            <a:off x="1271160" y="5659200"/>
            <a:ext cx="9644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Garamond"/>
              </a:rPr>
              <a:t>These games – made famous by Super Mario Bros. – are widely credited with the game revival of the 1980s.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Rectangle 7"/>
          <p:cNvSpPr/>
          <p:nvPr/>
        </p:nvSpPr>
        <p:spPr>
          <a:xfrm>
            <a:off x="1180800" y="5133960"/>
            <a:ext cx="2418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chemeClr val="lt1"/>
                </a:solidFill>
                <a:latin typeface="Garamond"/>
              </a:rPr>
              <a:t>Donkey</a:t>
            </a:r>
            <a:r>
              <a:rPr b="0" lang="en-US" sz="1800" spc="-1" strike="noStrike">
                <a:solidFill>
                  <a:schemeClr val="lt1"/>
                </a:solidFill>
                <a:latin typeface="Garamond"/>
              </a:rPr>
              <a:t> Kong (1981)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Rectangle 8"/>
          <p:cNvSpPr/>
          <p:nvPr/>
        </p:nvSpPr>
        <p:spPr>
          <a:xfrm>
            <a:off x="4536000" y="5133960"/>
            <a:ext cx="308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Garamond"/>
              </a:rPr>
              <a:t>Super Mario Bros. (1985)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Rectangle 9"/>
          <p:cNvSpPr/>
          <p:nvPr/>
        </p:nvSpPr>
        <p:spPr>
          <a:xfrm>
            <a:off x="8384760" y="5133960"/>
            <a:ext cx="282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128160" algn="ctr" defTabSz="4572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Garamond"/>
              </a:rPr>
              <a:t>Legend of Zelda (1986)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03760" y="2997720"/>
            <a:ext cx="2571840" cy="201096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0800" y="2999520"/>
            <a:ext cx="2624400" cy="200916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83760" y="2999520"/>
            <a:ext cx="2624400" cy="20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7" dur="5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7" dur="29360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2" dur="5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2" dur="21300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7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2" dur="5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2" dur="27980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video>
            <p:video>
              <p:cMediaNode>
                <p:cTn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  <p:video>
              <p:cMediaNode>
                <p:cTn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srcRect l="0" t="0" r="0" b="0"/>
          <a:tile tx="0" ty="0" sx="40000" sy="40000" flip="none" algn="tl"/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cap4053_ppt_template_rev4</Template>
  <TotalTime>165</TotalTime>
  <Application>LibreOffice/24.2.7.2$Linux_X86_64 LibreOffice_project/420$Build-2</Application>
  <AppVersion>15.0000</AppVersion>
  <Words>739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2018-12-03T18:33:34Z</dcterms:created>
  <dc:creator>Jeremiah Blanchard</dc:creator>
  <dc:description/>
  <dc:language>en-US</dc:language>
  <cp:lastModifiedBy/>
  <dcterms:modified xsi:type="dcterms:W3CDTF">2025-09-03T20:05:44Z</dcterms:modified>
  <cp:revision>8</cp:revision>
  <dc:subject/>
  <dc:title>History of Computer Games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ProjectFull">
    <vt:lpwstr>H:\PowerPoint training for IDs\COIP-PPT-example-template.ppta</vt:lpwstr>
  </property>
  <property fmtid="{D5CDD505-2E9C-101B-9397-08002B2CF9AE}" pid="5" name="ArticulateProjectVersion">
    <vt:lpwstr>8</vt:lpwstr>
  </property>
  <property fmtid="{D5CDD505-2E9C-101B-9397-08002B2CF9AE}" pid="6" name="ArticulateUseProject">
    <vt:lpwstr>1</vt:lpwstr>
  </property>
  <property fmtid="{D5CDD505-2E9C-101B-9397-08002B2CF9AE}" pid="7" name="MMClips">
    <vt:i4>3</vt:i4>
  </property>
  <property fmtid="{D5CDD505-2E9C-101B-9397-08002B2CF9AE}" pid="8" name="Notes">
    <vt:i4>9</vt:i4>
  </property>
  <property fmtid="{D5CDD505-2E9C-101B-9397-08002B2CF9AE}" pid="9" name="PresentationFormat">
    <vt:lpwstr>Widescreen</vt:lpwstr>
  </property>
  <property fmtid="{D5CDD505-2E9C-101B-9397-08002B2CF9AE}" pid="10" name="Slides">
    <vt:i4>11</vt:i4>
  </property>
</Properties>
</file>